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418" r:id="rId2"/>
    <p:sldId id="387" r:id="rId3"/>
    <p:sldId id="388" r:id="rId4"/>
    <p:sldId id="400" r:id="rId5"/>
    <p:sldId id="401" r:id="rId6"/>
    <p:sldId id="402" r:id="rId7"/>
    <p:sldId id="403" r:id="rId8"/>
    <p:sldId id="404" r:id="rId9"/>
    <p:sldId id="405" r:id="rId10"/>
    <p:sldId id="406" r:id="rId11"/>
    <p:sldId id="408" r:id="rId12"/>
    <p:sldId id="407" r:id="rId13"/>
    <p:sldId id="409" r:id="rId14"/>
    <p:sldId id="410" r:id="rId15"/>
    <p:sldId id="411" r:id="rId16"/>
    <p:sldId id="412" r:id="rId17"/>
    <p:sldId id="413" r:id="rId18"/>
    <p:sldId id="414" r:id="rId19"/>
    <p:sldId id="416" r:id="rId20"/>
    <p:sldId id="417" r:id="rId21"/>
    <p:sldId id="415" r:id="rId22"/>
    <p:sldId id="419" r:id="rId23"/>
    <p:sldId id="420" r:id="rId24"/>
    <p:sldId id="421" r:id="rId25"/>
    <p:sldId id="422" r:id="rId26"/>
    <p:sldId id="423" r:id="rId27"/>
    <p:sldId id="424" r:id="rId28"/>
    <p:sldId id="425" r:id="rId29"/>
    <p:sldId id="426" r:id="rId30"/>
    <p:sldId id="427" r:id="rId31"/>
    <p:sldId id="428" r:id="rId32"/>
    <p:sldId id="429" r:id="rId33"/>
    <p:sldId id="430" r:id="rId34"/>
    <p:sldId id="431" r:id="rId35"/>
    <p:sldId id="432" r:id="rId36"/>
    <p:sldId id="433" r:id="rId37"/>
    <p:sldId id="434" r:id="rId38"/>
    <p:sldId id="435" r:id="rId39"/>
    <p:sldId id="436" r:id="rId40"/>
    <p:sldId id="437" r:id="rId41"/>
    <p:sldId id="438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122" d="100"/>
          <a:sy n="122" d="100"/>
        </p:scale>
        <p:origin x="-123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6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7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D7A8C-1BA4-410D-B1FC-A590C9D4EE12}" type="datetimeFigureOut">
              <a:rPr lang="en-US" smtClean="0"/>
              <a:pPr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oleObject" Target="../embeddings/oleObject12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oleObject" Target="../embeddings/oleObject14.bin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oleObject" Target="../embeddings/oleObject15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oleObject" Target="../embeddings/oleObject16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oleObject" Target="../embeddings/oleObject17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oleObject" Target="../embeddings/oleObject18.bin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oleObject" Target="../embeddings/oleObject19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oleObject" Target="../embeddings/oleObject2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oleObject" Target="../embeddings/oleObject2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4" Type="http://schemas.openxmlformats.org/officeDocument/2006/relationships/oleObject" Target="../embeddings/oleObject23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oleObject" Target="../embeddings/oleObject24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oleObject" Target="../embeddings/oleObject25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oleObject" Target="../embeddings/oleObject27.bin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oleObject" Target="../embeddings/oleObject28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oleObject" Target="../embeddings/oleObject29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oleObject" Target="../embeddings/oleObject30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oleObject" Target="../embeddings/oleObject31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4" Type="http://schemas.openxmlformats.org/officeDocument/2006/relationships/oleObject" Target="../embeddings/oleObject32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oleObject" Target="../embeddings/oleObject33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oleObject" Target="../embeddings/oleObject34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oleObject" Target="../embeddings/oleObject35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oleObject" Target="../embeddings/oleObject36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oleObject" Target="../embeddings/oleObject37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oleObject" Target="../embeddings/oleObject38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4" Type="http://schemas.openxmlformats.org/officeDocument/2006/relationships/oleObject" Target="../embeddings/oleObject39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4" Type="http://schemas.openxmlformats.org/officeDocument/2006/relationships/oleObject" Target="../embeddings/oleObject40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4" Type="http://schemas.openxmlformats.org/officeDocument/2006/relationships/oleObject" Target="../embeddings/oleObject41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4" Type="http://schemas.openxmlformats.org/officeDocument/2006/relationships/oleObject" Target="../embeddings/oleObject42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5" Type="http://schemas.openxmlformats.org/officeDocument/2006/relationships/oleObject" Target="../embeddings/oleObject44.bin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4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5" Type="http://schemas.openxmlformats.org/officeDocument/2006/relationships/oleObject" Target="../embeddings/oleObject46.bin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4" Type="http://schemas.openxmlformats.org/officeDocument/2006/relationships/oleObject" Target="../embeddings/oleObject47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oleObject" Target="../embeddings/oleObject7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oleObject" Target="../embeddings/oleObject10.bin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oleObject" Target="../embeddings/oleObject1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Cyber-Physical Systems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Chapter 9: Hybrid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p:oleObj spid="_x0000_s50178" name="Acrobat Document" r:id="rId4" imgW="4790808" imgH="6162472" progId="AcroExch.Document.7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 of Hybrid Process: Semantics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Define inputs, outputs, states, initial states, internal actions, input actions, output actions exactly the same as the asynchronous model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Timed actions: Given a state s and real-valued time </a:t>
            </a:r>
            <a:r>
              <a:rPr lang="en-US" sz="2000" dirty="0" smtClean="0">
                <a:latin typeface="Symbol" panose="05050102010706020507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&gt; 0 and a continuous input signal </a:t>
            </a:r>
            <a:r>
              <a:rPr lang="en-US" sz="2000" b="1" dirty="0" smtClean="0">
                <a:latin typeface="Comic Sans MS" pitchFamily="66" charset="0"/>
              </a:rPr>
              <a:t>u</a:t>
            </a:r>
            <a:r>
              <a:rPr lang="en-US" sz="2000" dirty="0" smtClean="0">
                <a:latin typeface="Comic Sans MS" pitchFamily="66" charset="0"/>
              </a:rPr>
              <a:t>(t) that gives values for continuous inputs over time interval [0,</a:t>
            </a:r>
            <a:r>
              <a:rPr lang="en-US" sz="2000" dirty="0">
                <a:latin typeface="Symbol" panose="05050102010706020507" pitchFamily="18" charset="2"/>
              </a:rPr>
              <a:t> d</a:t>
            </a:r>
            <a:r>
              <a:rPr lang="en-US" sz="2000" dirty="0" smtClean="0">
                <a:latin typeface="Comic Sans MS" pitchFamily="66" charset="0"/>
              </a:rPr>
              <a:t>], the corresponding state/output signal over [0,</a:t>
            </a:r>
            <a:r>
              <a:rPr lang="en-US" sz="2000" dirty="0">
                <a:latin typeface="Symbol" panose="05050102010706020507" pitchFamily="18" charset="2"/>
              </a:rPr>
              <a:t> d</a:t>
            </a:r>
            <a:r>
              <a:rPr lang="en-US" sz="2000" dirty="0" smtClean="0">
                <a:latin typeface="Comic Sans MS" pitchFamily="66" charset="0"/>
              </a:rPr>
              <a:t>] is uniquely defined so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Initial state </a:t>
            </a:r>
            <a:r>
              <a:rPr lang="en-US" sz="2000" b="1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(0) equals 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Discrete (i.e. non-</a:t>
            </a:r>
            <a:r>
              <a:rPr lang="en-US" sz="2000" dirty="0" err="1" smtClean="0">
                <a:latin typeface="Comic Sans MS" pitchFamily="66" charset="0"/>
              </a:rPr>
              <a:t>cont</a:t>
            </a:r>
            <a:r>
              <a:rPr lang="en-US" sz="2000" dirty="0" smtClean="0">
                <a:latin typeface="Comic Sans MS" pitchFamily="66" charset="0"/>
              </a:rPr>
              <a:t>) state variables stay unchanged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For each continuous output variable y, the value </a:t>
            </a:r>
            <a:r>
              <a:rPr lang="en-US" sz="2000" b="1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(t) satisfies the corresponding algebraic equation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For each continuous state variable x, the derivative d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of the signal satisfies the corresponding differential equation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At all times t in [0,</a:t>
            </a:r>
            <a:r>
              <a:rPr lang="en-US" sz="2000" dirty="0">
                <a:latin typeface="Symbol" panose="05050102010706020507" pitchFamily="18" charset="2"/>
              </a:rPr>
              <a:t> d</a:t>
            </a:r>
            <a:r>
              <a:rPr lang="en-US" sz="2000" dirty="0" smtClean="0">
                <a:latin typeface="Comic Sans MS" pitchFamily="66" charset="0"/>
              </a:rPr>
              <a:t>], the signal value </a:t>
            </a:r>
            <a:r>
              <a:rPr lang="en-US" sz="2000" b="1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(t) satisfies the invariant constraint CI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2530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353936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5" name="Object 3"/>
          <p:cNvGraphicFramePr>
            <a:graphicFrameLocks noChangeAspect="1"/>
          </p:cNvGraphicFramePr>
          <p:nvPr/>
        </p:nvGraphicFramePr>
        <p:xfrm>
          <a:off x="3581400" y="-152400"/>
          <a:ext cx="5875166" cy="7002463"/>
        </p:xfrm>
        <a:graphic>
          <a:graphicData uri="http://schemas.openxmlformats.org/presentationml/2006/ole">
            <p:oleObj spid="_x0000_s3075" name="Acrobat Document" r:id="rId3" imgW="5829199" imgH="7543800" progId="AcroExch.Document.7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Executions of Hybrid Processes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371600"/>
            <a:ext cx="4953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Starting from an initial state, execute either a discrete step (input, or output or internal action) or a timed step (need to solve system of differential equations)</a:t>
            </a: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152400" y="5181600"/>
            <a:ext cx="8991600" cy="91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Concepts based on transition systems such as reachable states, safety and </a:t>
            </a:r>
            <a:r>
              <a:rPr lang="en-US" sz="2000" dirty="0" err="1" smtClean="0">
                <a:latin typeface="Comic Sans MS" pitchFamily="66" charset="0"/>
              </a:rPr>
              <a:t>liveness</a:t>
            </a:r>
            <a:r>
              <a:rPr lang="en-US" sz="2000" dirty="0" smtClean="0">
                <a:latin typeface="Comic Sans MS" pitchFamily="66" charset="0"/>
              </a:rPr>
              <a:t> requirements, all apply to hybrid systems </a:t>
            </a: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0" y="3124200"/>
            <a:ext cx="4419600" cy="190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(off, 66) –2.5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 (off, 61)  (on, 61) –3.7(on,69.02)  (off, 69.02)     –4.4 (off, 60.22)  (on, 60.22)   –7.6 (on, 69.9)  (off, 69.9)       –4.1(off, 61.7)  (on, 61.7) …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077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4288338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Block Diagrams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288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09600" y="1853252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20404" y="2885364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ontent Placeholder 3"/>
          <p:cNvSpPr txBox="1">
            <a:spLocks/>
          </p:cNvSpPr>
          <p:nvPr/>
        </p:nvSpPr>
        <p:spPr>
          <a:xfrm>
            <a:off x="198461" y="3810000"/>
            <a:ext cx="8839200" cy="2514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Component processes can now be hybrid processes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Need to define Instantiation, Composition, Output Hiding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Channels connecting processes of two types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Sender/receiver communication of values during discrete steps as in the asynchronous model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Continuously evolving signals during timed steps as in the model of continuous-time dynamical systems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4196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563504" y="2537915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154873" y="253620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287404" y="1752600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022677" y="288536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276600" y="1981200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552700" y="2119952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022677" y="2119952"/>
            <a:ext cx="11208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562600" y="2119952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836124" y="1853252"/>
            <a:ext cx="1985749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602673" y="2804615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143000" y="1216356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733800" y="1981200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662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548165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Summary of the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Generalizes timed model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Variables evolving continuously during a timed action can have complex dynamics, clocks being a very special case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Generalizes continuous-time dynamical systems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Discontinuous changes to system state now can be modeled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Generalizes asynchronous model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Distributed/multi-agent systems can be modeled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Suitable for modeling of cyber-physical systems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(in full generality)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Existing commercial tool support: </a:t>
            </a:r>
            <a:r>
              <a:rPr lang="en-US" sz="2000" dirty="0" err="1" smtClean="0">
                <a:latin typeface="Comic Sans MS" pitchFamily="66" charset="0"/>
              </a:rPr>
              <a:t>Modelica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Stateflow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Simulink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Simulink</a:t>
            </a:r>
            <a:r>
              <a:rPr lang="en-US" sz="2000" dirty="0" smtClean="0">
                <a:latin typeface="Comic Sans MS" pitchFamily="66" charset="0"/>
              </a:rPr>
              <a:t> now supports Hybrid Automata (hybrid processes described by state machines)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Challenge for analysis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Even if dynamics in individual modes is linear, due to discrete changes, not possible to obtain closed-form solutions, or general theorems about stability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765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4253937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Analysis of Bouncing Ball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530792" y="2396707"/>
            <a:ext cx="80324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180590" y="1252364"/>
            <a:ext cx="538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Fall</a:t>
            </a:r>
            <a:endParaRPr lang="en-US" sz="2000" dirty="0"/>
          </a:p>
        </p:txBody>
      </p:sp>
      <p:sp>
        <p:nvSpPr>
          <p:cNvPr id="10" name="Rounded Rectangle 9"/>
          <p:cNvSpPr/>
          <p:nvPr/>
        </p:nvSpPr>
        <p:spPr>
          <a:xfrm>
            <a:off x="3334034" y="1700488"/>
            <a:ext cx="2552700" cy="137364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49437" y="1900543"/>
            <a:ext cx="20508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c</a:t>
            </a:r>
            <a:r>
              <a:rPr lang="en-US" sz="2000" dirty="0" err="1" smtClean="0"/>
              <a:t>ont</a:t>
            </a:r>
            <a:r>
              <a:rPr lang="en-US" sz="2000" dirty="0" smtClean="0"/>
              <a:t> h := h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, v := 0</a:t>
            </a:r>
            <a:endParaRPr lang="en-US" sz="2000" baseline="-25000" dirty="0"/>
          </a:p>
        </p:txBody>
      </p:sp>
      <p:sp>
        <p:nvSpPr>
          <p:cNvPr id="12" name="TextBox 11"/>
          <p:cNvSpPr txBox="1"/>
          <p:nvPr/>
        </p:nvSpPr>
        <p:spPr>
          <a:xfrm>
            <a:off x="3727727" y="1839243"/>
            <a:ext cx="1805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dh = v;  dv = - g </a:t>
            </a:r>
            <a:endParaRPr lang="en-US" sz="2000" baseline="-25000" dirty="0"/>
          </a:p>
        </p:txBody>
      </p:sp>
      <p:sp>
        <p:nvSpPr>
          <p:cNvPr id="13" name="TextBox 12"/>
          <p:cNvSpPr txBox="1"/>
          <p:nvPr/>
        </p:nvSpPr>
        <p:spPr>
          <a:xfrm>
            <a:off x="4139742" y="2577640"/>
            <a:ext cx="821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dirty="0" smtClean="0"/>
              <a:t> &gt;= 0</a:t>
            </a:r>
            <a:endParaRPr lang="en-US" sz="2000" baseline="-25000" dirty="0"/>
          </a:p>
        </p:txBody>
      </p:sp>
      <p:sp>
        <p:nvSpPr>
          <p:cNvPr id="3" name="Arc 2"/>
          <p:cNvSpPr/>
          <p:nvPr/>
        </p:nvSpPr>
        <p:spPr>
          <a:xfrm>
            <a:off x="5658134" y="1900543"/>
            <a:ext cx="990600" cy="953697"/>
          </a:xfrm>
          <a:prstGeom prst="arc">
            <a:avLst>
              <a:gd name="adj1" fmla="val 13860826"/>
              <a:gd name="adj2" fmla="val 7632928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113628" y="1334839"/>
            <a:ext cx="2797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 = 0 </a:t>
            </a:r>
            <a:r>
              <a:rPr lang="en-US" sz="2000" dirty="0" smtClean="0">
                <a:sym typeface="Wingdings" panose="05000000000000000000" pitchFamily="2" charset="2"/>
              </a:rPr>
              <a:t> bump ! ; v := -a v</a:t>
            </a:r>
            <a:endParaRPr lang="en-US" sz="2000" baseline="-25000" dirty="0"/>
          </a:p>
        </p:txBody>
      </p:sp>
      <p:sp>
        <p:nvSpPr>
          <p:cNvPr id="15" name="TextBox 14"/>
          <p:cNvSpPr txBox="1"/>
          <p:nvPr/>
        </p:nvSpPr>
        <p:spPr>
          <a:xfrm>
            <a:off x="733962" y="3316518"/>
            <a:ext cx="58372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Change in height during first bounce: </a:t>
            </a:r>
            <a:r>
              <a:rPr lang="en-US" sz="2000" b="1" dirty="0" smtClean="0"/>
              <a:t>h</a:t>
            </a:r>
            <a:r>
              <a:rPr lang="en-US" sz="2000" dirty="0" smtClean="0"/>
              <a:t>(t) = h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– gt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/2 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733962" y="3716628"/>
            <a:ext cx="54754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 at which first bump occurs</a:t>
            </a:r>
            <a:r>
              <a:rPr lang="en-US" sz="2000" dirty="0"/>
              <a:t>: t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= </a:t>
            </a:r>
            <a:r>
              <a:rPr lang="en-US" sz="2000" dirty="0" err="1" smtClean="0"/>
              <a:t>Sqrt</a:t>
            </a:r>
            <a:r>
              <a:rPr lang="en-US" sz="2000" dirty="0" smtClean="0"/>
              <a:t> </a:t>
            </a:r>
            <a:r>
              <a:rPr lang="en-US" sz="2000" dirty="0"/>
              <a:t>( 2 h</a:t>
            </a:r>
            <a:r>
              <a:rPr lang="en-US" sz="2000" baseline="-25000" dirty="0"/>
              <a:t>0 </a:t>
            </a:r>
            <a:r>
              <a:rPr lang="en-US" sz="2000" dirty="0" smtClean="0"/>
              <a:t>/g) 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733962" y="4119717"/>
            <a:ext cx="62634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Velocity just before first bump occurs</a:t>
            </a:r>
            <a:r>
              <a:rPr lang="en-US" sz="2000" dirty="0"/>
              <a:t>:  </a:t>
            </a:r>
            <a:r>
              <a:rPr lang="en-US" sz="2000" dirty="0" smtClean="0"/>
              <a:t>- </a:t>
            </a:r>
            <a:r>
              <a:rPr lang="en-US" sz="2000" dirty="0" err="1" smtClean="0"/>
              <a:t>Sqrt</a:t>
            </a:r>
            <a:r>
              <a:rPr lang="en-US" sz="2000" dirty="0" smtClean="0"/>
              <a:t> </a:t>
            </a:r>
            <a:r>
              <a:rPr lang="en-US" sz="2000" dirty="0"/>
              <a:t>( </a:t>
            </a:r>
            <a:r>
              <a:rPr lang="en-US" sz="2000" dirty="0" smtClean="0"/>
              <a:t>2g h</a:t>
            </a:r>
            <a:r>
              <a:rPr lang="en-US" sz="2000" baseline="-25000" dirty="0" smtClean="0"/>
              <a:t>0</a:t>
            </a:r>
            <a:r>
              <a:rPr lang="en-US" sz="2000" dirty="0"/>
              <a:t>)  = - v</a:t>
            </a:r>
            <a:r>
              <a:rPr lang="en-US" sz="2000" baseline="-25000" dirty="0" smtClean="0"/>
              <a:t>1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733962" y="4519827"/>
            <a:ext cx="43461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Velocity just after first bump : v</a:t>
            </a:r>
            <a:r>
              <a:rPr lang="en-US" sz="2000" baseline="-25000" dirty="0"/>
              <a:t>2</a:t>
            </a:r>
            <a:r>
              <a:rPr lang="en-US" sz="2000" dirty="0" smtClean="0"/>
              <a:t>  =  a v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733962" y="4903945"/>
            <a:ext cx="64115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Evolution of height during second bounce: </a:t>
            </a:r>
            <a:r>
              <a:rPr lang="en-US" sz="2000" b="1" dirty="0" smtClean="0"/>
              <a:t>h</a:t>
            </a:r>
            <a:r>
              <a:rPr lang="en-US" sz="2000" dirty="0" smtClean="0"/>
              <a:t>(t) = </a:t>
            </a:r>
            <a:r>
              <a:rPr lang="en-US" sz="2000" dirty="0"/>
              <a:t>v</a:t>
            </a:r>
            <a:r>
              <a:rPr lang="en-US" sz="2000" baseline="-25000" dirty="0"/>
              <a:t>2 </a:t>
            </a:r>
            <a:r>
              <a:rPr lang="en-US" sz="2000" dirty="0" smtClean="0"/>
              <a:t>t – gt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/2 </a:t>
            </a:r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733962" y="5304055"/>
            <a:ext cx="5381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 between first and second bump: t</a:t>
            </a:r>
            <a:r>
              <a:rPr lang="en-US" sz="2000" baseline="-25000" dirty="0"/>
              <a:t>2</a:t>
            </a:r>
            <a:r>
              <a:rPr lang="en-US" sz="2000" dirty="0" smtClean="0"/>
              <a:t> =  </a:t>
            </a:r>
            <a:r>
              <a:rPr lang="en-US" sz="2000" dirty="0"/>
              <a:t>2 v</a:t>
            </a:r>
            <a:r>
              <a:rPr lang="en-US" sz="2000" baseline="-25000" dirty="0" smtClean="0"/>
              <a:t>2 </a:t>
            </a:r>
            <a:r>
              <a:rPr lang="en-US" sz="2000" dirty="0" smtClean="0"/>
              <a:t>/g </a:t>
            </a:r>
            <a:endParaRPr lang="en-US" sz="2000" dirty="0"/>
          </a:p>
        </p:txBody>
      </p:sp>
      <p:sp>
        <p:nvSpPr>
          <p:cNvPr id="22" name="TextBox 21"/>
          <p:cNvSpPr txBox="1"/>
          <p:nvPr/>
        </p:nvSpPr>
        <p:spPr>
          <a:xfrm>
            <a:off x="733962" y="5707144"/>
            <a:ext cx="83846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Velocity just before second bump occurs</a:t>
            </a:r>
            <a:r>
              <a:rPr lang="en-US" sz="2000" dirty="0"/>
              <a:t>:  </a:t>
            </a:r>
            <a:r>
              <a:rPr lang="en-US" sz="2000" dirty="0" smtClean="0"/>
              <a:t> </a:t>
            </a:r>
            <a:r>
              <a:rPr lang="en-US" sz="2000" dirty="0"/>
              <a:t>- </a:t>
            </a:r>
            <a:r>
              <a:rPr lang="en-US" sz="2000" dirty="0" smtClean="0"/>
              <a:t>v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and after second bump v</a:t>
            </a:r>
            <a:r>
              <a:rPr lang="en-US" sz="2000" baseline="-25000" dirty="0"/>
              <a:t>3</a:t>
            </a:r>
            <a:r>
              <a:rPr lang="en-US" sz="2000" dirty="0" smtClean="0"/>
              <a:t> = a</a:t>
            </a:r>
            <a:r>
              <a:rPr lang="en-US" sz="2000" dirty="0"/>
              <a:t> v</a:t>
            </a:r>
            <a:r>
              <a:rPr lang="en-US" sz="2000" baseline="-25000" dirty="0"/>
              <a:t>2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867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745941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20" grpId="0"/>
      <p:bldP spid="21" grpId="0"/>
      <p:bldP spid="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071513" cy="715962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Modeling a Bouncing Ball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53454" y="2133600"/>
            <a:ext cx="9136039" cy="31718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Velocity after k bumps = </a:t>
            </a:r>
            <a:r>
              <a:rPr lang="en-US" sz="2000" dirty="0" err="1" smtClean="0">
                <a:latin typeface="Comic Sans MS" pitchFamily="66" charset="0"/>
              </a:rPr>
              <a:t>a</a:t>
            </a:r>
            <a:r>
              <a:rPr lang="en-US" sz="2000" baseline="30000" dirty="0" err="1" smtClean="0">
                <a:latin typeface="Comic Sans MS" pitchFamily="66" charset="0"/>
              </a:rPr>
              <a:t>k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400" dirty="0" smtClean="0"/>
              <a:t>v</a:t>
            </a:r>
            <a:r>
              <a:rPr lang="en-US" sz="2400" baseline="-25000" dirty="0" smtClean="0"/>
              <a:t>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4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Duration between k-</a:t>
            </a:r>
            <a:r>
              <a:rPr lang="en-US" sz="2000" dirty="0" err="1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and following bump </a:t>
            </a:r>
            <a:r>
              <a:rPr lang="en-US" sz="2000" dirty="0">
                <a:latin typeface="Comic Sans MS" pitchFamily="66" charset="0"/>
              </a:rPr>
              <a:t>a</a:t>
            </a:r>
            <a:r>
              <a:rPr lang="en-US" sz="2000" baseline="30000" dirty="0">
                <a:latin typeface="Comic Sans MS" pitchFamily="66" charset="0"/>
              </a:rPr>
              <a:t>k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400" dirty="0" smtClean="0"/>
              <a:t>v</a:t>
            </a:r>
            <a:r>
              <a:rPr lang="en-US" sz="2400" baseline="-25000" dirty="0" smtClean="0"/>
              <a:t>1</a:t>
            </a:r>
            <a:r>
              <a:rPr lang="en-US" sz="24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/g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Sum of durations between successive bumps converges to v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(1+a)/(1-a)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Infinitely many discrete actions in finite time = Zeno behavior!</a:t>
            </a:r>
          </a:p>
        </p:txBody>
      </p:sp>
      <p:pic>
        <p:nvPicPr>
          <p:cNvPr id="1026" name="Picture 2" descr="http://www.angryanimator.com/tut/pic/001_bouncingball/bal04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702" y="0"/>
            <a:ext cx="2800297" cy="1752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9699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291721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Zeno’ Paradox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escribed by Greek philosopher Zeno in context of a race between Achilles and a tortoise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Tortoise has a head start over Achilles, but is much slower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each discrete round, suppose Achilles is d meters behind at the beginning of the round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During the round, Achilles runs d meters, but by then, tortoise has moved a little bit further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At the beginning of the next round, Achilles is still behind, by a distance of </a:t>
            </a:r>
            <a:r>
              <a:rPr lang="en-US" sz="2000" dirty="0" err="1" smtClean="0">
                <a:latin typeface="Comic Sans MS" pitchFamily="66" charset="0"/>
              </a:rPr>
              <a:t>a.d</a:t>
            </a:r>
            <a:r>
              <a:rPr lang="en-US" sz="2000" dirty="0" smtClean="0">
                <a:latin typeface="Comic Sans MS" pitchFamily="66" charset="0"/>
              </a:rPr>
              <a:t> meters, where a is a fraction 0&lt;a&lt;1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induction, if we repeat this for infinitely many rounds, Achilles will never catch up!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the sum of durations between successive discrete actions converges to a constant K, then an execution with infinitely many discrete actions describes behavior only </a:t>
            </a:r>
            <a:r>
              <a:rPr lang="en-US" sz="2000" dirty="0" err="1" smtClean="0">
                <a:latin typeface="Comic Sans MS" pitchFamily="66" charset="0"/>
              </a:rPr>
              <a:t>upto</a:t>
            </a:r>
            <a:r>
              <a:rPr lang="en-US" sz="2000" dirty="0" smtClean="0">
                <a:latin typeface="Comic Sans MS" pitchFamily="66" charset="0"/>
              </a:rPr>
              <a:t> time K (and does not tell us the state of the system at time K and beyond)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072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65875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Formalization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A</a:t>
            </a:r>
            <a:r>
              <a:rPr lang="en-US" sz="2000" dirty="0" smtClean="0">
                <a:latin typeface="Comic Sans MS" pitchFamily="66" charset="0"/>
              </a:rPr>
              <a:t>n infinite execution of a hybrid process HP is of the form s</a:t>
            </a:r>
            <a:r>
              <a:rPr lang="en-US" sz="2000" baseline="-25000" dirty="0" smtClean="0"/>
              <a:t>0</a:t>
            </a:r>
            <a:r>
              <a:rPr lang="en-US" sz="2000" dirty="0" smtClean="0">
                <a:latin typeface="Comic Sans MS" pitchFamily="66" charset="0"/>
              </a:rPr>
              <a:t> –</a:t>
            </a:r>
            <a:r>
              <a:rPr lang="en-US" sz="2000" dirty="0" smtClean="0"/>
              <a:t> t</a:t>
            </a:r>
            <a:r>
              <a:rPr lang="en-US" sz="2000" baseline="-25000" dirty="0" smtClean="0"/>
              <a:t>1 </a:t>
            </a:r>
            <a:r>
              <a:rPr lang="en-US" sz="2000" dirty="0" smtClean="0">
                <a:sym typeface="Wingdings" panose="05000000000000000000" pitchFamily="2" charset="2"/>
              </a:rPr>
              <a:t>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/>
              <a:t>1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–</a:t>
            </a:r>
            <a:r>
              <a:rPr lang="en-US" sz="2000" dirty="0"/>
              <a:t> </a:t>
            </a:r>
            <a:r>
              <a:rPr lang="en-US" sz="2000" dirty="0" smtClean="0"/>
              <a:t>t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</a:t>
            </a:r>
            <a:r>
              <a:rPr lang="en-US" sz="2000" dirty="0" smtClean="0">
                <a:sym typeface="Wingdings" panose="05000000000000000000" pitchFamily="2" charset="2"/>
              </a:rPr>
              <a:t>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/>
              <a:t>2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–</a:t>
            </a:r>
            <a:r>
              <a:rPr lang="en-US" sz="2000" dirty="0"/>
              <a:t> </a:t>
            </a:r>
            <a:r>
              <a:rPr lang="en-US" sz="2000" dirty="0" smtClean="0"/>
              <a:t>t</a:t>
            </a:r>
            <a:r>
              <a:rPr lang="en-US" sz="2000" baseline="-25000" dirty="0" smtClean="0"/>
              <a:t>3 </a:t>
            </a:r>
            <a:r>
              <a:rPr lang="en-US" sz="2000" dirty="0" smtClean="0">
                <a:sym typeface="Wingdings" panose="05000000000000000000" pitchFamily="2" charset="2"/>
              </a:rPr>
              <a:t>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/>
              <a:t>3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anose="030F0702030302020204" pitchFamily="66" charset="0"/>
                <a:sym typeface="Wingdings" panose="05000000000000000000" pitchFamily="2" charset="2"/>
              </a:rPr>
              <a:t>…, where t</a:t>
            </a:r>
            <a:r>
              <a:rPr lang="en-US" sz="2000" baseline="-25000" dirty="0" smtClean="0">
                <a:latin typeface="Comic Sans MS" panose="030F0702030302020204" pitchFamily="66" charset="0"/>
                <a:sym typeface="Wingdings" panose="05000000000000000000" pitchFamily="2" charset="2"/>
              </a:rPr>
              <a:t>i</a:t>
            </a:r>
            <a:r>
              <a:rPr lang="en-US" sz="2000" dirty="0" smtClean="0">
                <a:latin typeface="Comic Sans MS" panose="030F0702030302020204" pitchFamily="66" charset="0"/>
                <a:sym typeface="Wingdings" panose="05000000000000000000" pitchFamily="2" charset="2"/>
              </a:rPr>
              <a:t> is duration of </a:t>
            </a:r>
            <a:r>
              <a:rPr lang="en-US" sz="2000" dirty="0" err="1" smtClean="0">
                <a:latin typeface="Comic Sans MS" panose="030F0702030302020204" pitchFamily="66" charset="0"/>
                <a:sym typeface="Wingdings" panose="05000000000000000000" pitchFamily="2" charset="2"/>
              </a:rPr>
              <a:t>i-th</a:t>
            </a:r>
            <a:r>
              <a:rPr lang="en-US" sz="2000" dirty="0" smtClean="0">
                <a:latin typeface="Comic Sans MS" panose="030F0702030302020204" pitchFamily="66" charset="0"/>
                <a:sym typeface="Wingdings" panose="05000000000000000000" pitchFamily="2" charset="2"/>
              </a:rPr>
              <a:t> step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anose="05000000000000000000" pitchFamily="2" charset="2"/>
              </a:rPr>
              <a:t>Input/output/internal actions are instantaneous </a:t>
            </a:r>
            <a:r>
              <a:rPr lang="en-US" sz="2000" dirty="0">
                <a:latin typeface="Comic Sans MS" panose="030F0702030302020204" pitchFamily="66" charset="0"/>
                <a:sym typeface="Wingdings" panose="05000000000000000000" pitchFamily="2" charset="2"/>
              </a:rPr>
              <a:t>(</a:t>
            </a:r>
            <a:r>
              <a:rPr lang="en-US" sz="2000" dirty="0" smtClean="0">
                <a:latin typeface="Comic Sans MS" panose="030F0702030302020204" pitchFamily="66" charset="0"/>
                <a:sym typeface="Wingdings" panose="05000000000000000000" pitchFamily="2" charset="2"/>
              </a:rPr>
              <a:t>duration 0)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anose="030F0702030302020204" pitchFamily="66" charset="0"/>
                <a:sym typeface="Wingdings" panose="05000000000000000000" pitchFamily="2" charset="2"/>
              </a:rPr>
              <a:t>An infinite execution is called Zeno if the infinite sum of all the durations is bounded by a constant, and non-Zeno if the sum diverges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sym typeface="Wingdings" panose="05000000000000000000" pitchFamily="2" charset="2"/>
              </a:rPr>
              <a:t>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A state s of the process HP is called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Zeno if every execution starting in state s is Zeno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Non-Zeno if there exists some non-Zeno execution starting in 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A hybrid process HP is called non-Zeno if every reachable state of HP is non-Zeno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At every point during an execution it is possible for time to diverge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Zeno system: Could end up in a state from which duration between successive steps must get smaller and smaller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Thermostat: non-Zeno; </a:t>
            </a:r>
            <a:r>
              <a:rPr lang="en-US" sz="2000" dirty="0" err="1" smtClean="0">
                <a:latin typeface="Comic Sans MS" pitchFamily="66" charset="0"/>
                <a:sym typeface="Wingdings" panose="05000000000000000000" pitchFamily="2" charset="2"/>
              </a:rPr>
              <a:t>BouncingBall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: Zeno</a:t>
            </a:r>
            <a:endParaRPr lang="en-US" sz="2000" dirty="0" smtClean="0">
              <a:sym typeface="Wingdings" panose="05000000000000000000" pitchFamily="2" charset="2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174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06890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Zeno Vs Non-Zeno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13092" y="1198237"/>
            <a:ext cx="7139811" cy="716029"/>
            <a:chOff x="-51933" y="1928586"/>
            <a:chExt cx="7139811" cy="716029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1570297" y="2327882"/>
              <a:ext cx="803242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ounded Rectangle 9"/>
            <p:cNvSpPr/>
            <p:nvPr/>
          </p:nvSpPr>
          <p:spPr>
            <a:xfrm>
              <a:off x="2373539" y="2044450"/>
              <a:ext cx="1115796" cy="60016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-51933" y="1928586"/>
              <a:ext cx="24254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x:=0; real d := 1 </a:t>
              </a:r>
              <a:endParaRPr lang="en-US" sz="2000" baseline="-25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501671" y="2110017"/>
              <a:ext cx="8595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&lt;=  d</a:t>
              </a:r>
              <a:endParaRPr lang="en-US" sz="2000" baseline="-25000" dirty="0"/>
            </a:p>
          </p:txBody>
        </p:sp>
        <p:sp>
          <p:nvSpPr>
            <p:cNvPr id="3" name="Arc 2"/>
            <p:cNvSpPr/>
            <p:nvPr/>
          </p:nvSpPr>
          <p:spPr>
            <a:xfrm>
              <a:off x="3148467" y="2063898"/>
              <a:ext cx="990600" cy="534598"/>
            </a:xfrm>
            <a:prstGeom prst="arc">
              <a:avLst>
                <a:gd name="adj1" fmla="val 13860826"/>
                <a:gd name="adj2" fmla="val 7632928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222991" y="2044832"/>
              <a:ext cx="286488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ym typeface="Wingdings" panose="05000000000000000000" pitchFamily="2" charset="2"/>
                </a:rPr>
                <a:t>x</a:t>
              </a:r>
              <a:r>
                <a:rPr lang="en-US" sz="2000" dirty="0" smtClean="0">
                  <a:sym typeface="Wingdings" panose="05000000000000000000" pitchFamily="2" charset="2"/>
                </a:rPr>
                <a:t> = d  a!; d := d/2; x := 0</a:t>
              </a:r>
              <a:endParaRPr lang="en-US" sz="2000" baseline="-25000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613092" y="2072890"/>
            <a:ext cx="42947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Zeno ! Every possible execution is Zeno </a:t>
            </a:r>
            <a:endParaRPr lang="en-US" sz="20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585959" y="2676271"/>
            <a:ext cx="5099653" cy="780772"/>
            <a:chOff x="1106846" y="1863843"/>
            <a:chExt cx="5099653" cy="780772"/>
          </a:xfrm>
        </p:grpSpPr>
        <p:cxnSp>
          <p:nvCxnSpPr>
            <p:cNvPr id="17" name="Straight Arrow Connector 16"/>
            <p:cNvCxnSpPr/>
            <p:nvPr/>
          </p:nvCxnSpPr>
          <p:spPr>
            <a:xfrm>
              <a:off x="1570297" y="2327882"/>
              <a:ext cx="803242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ounded Rectangle 17"/>
            <p:cNvSpPr/>
            <p:nvPr/>
          </p:nvSpPr>
          <p:spPr>
            <a:xfrm>
              <a:off x="2373539" y="2044450"/>
              <a:ext cx="1115796" cy="60016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106846" y="1863843"/>
              <a:ext cx="12666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x:=0 </a:t>
              </a:r>
              <a:endParaRPr lang="en-US" sz="2000" baseline="-2500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501671" y="2110017"/>
              <a:ext cx="8547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&lt;=  1</a:t>
              </a:r>
              <a:endParaRPr lang="en-US" sz="2000" baseline="-25000" dirty="0"/>
            </a:p>
          </p:txBody>
        </p:sp>
        <p:sp>
          <p:nvSpPr>
            <p:cNvPr id="21" name="Arc 20"/>
            <p:cNvSpPr/>
            <p:nvPr/>
          </p:nvSpPr>
          <p:spPr>
            <a:xfrm>
              <a:off x="3148467" y="2063898"/>
              <a:ext cx="990600" cy="534598"/>
            </a:xfrm>
            <a:prstGeom prst="arc">
              <a:avLst>
                <a:gd name="adj1" fmla="val 13860826"/>
                <a:gd name="adj2" fmla="val 7632928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226470" y="2127827"/>
              <a:ext cx="1980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ym typeface="Wingdings" panose="05000000000000000000" pitchFamily="2" charset="2"/>
                </a:rPr>
                <a:t>x</a:t>
              </a:r>
              <a:r>
                <a:rPr lang="en-US" sz="2000" dirty="0" smtClean="0">
                  <a:sym typeface="Wingdings" panose="05000000000000000000" pitchFamily="2" charset="2"/>
                </a:rPr>
                <a:t> &gt; 0   a!; x := 0</a:t>
              </a:r>
              <a:endParaRPr lang="en-US" sz="2000" baseline="-25000" dirty="0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05972" y="3527955"/>
            <a:ext cx="67229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Non-Zeno ! Some executions are Zeno and some are non-Zeno 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344086" y="5562600"/>
            <a:ext cx="877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Zeno ! System may end up in a state from which only Zeno executions are possible </a:t>
            </a:r>
            <a:endParaRPr lang="en-US" sz="20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76200" y="4078325"/>
            <a:ext cx="8937984" cy="1332146"/>
            <a:chOff x="76200" y="4078325"/>
            <a:chExt cx="8937984" cy="1332146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1596967" y="4810307"/>
              <a:ext cx="803242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ounded Rectangle 25"/>
            <p:cNvSpPr/>
            <p:nvPr/>
          </p:nvSpPr>
          <p:spPr>
            <a:xfrm>
              <a:off x="4013405" y="4810306"/>
              <a:ext cx="1115796" cy="60016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6200" y="4310169"/>
              <a:ext cx="242547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x:=0; real d := 1 </a:t>
              </a:r>
              <a:endParaRPr lang="en-US" sz="2000" baseline="-250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243189" y="4143510"/>
              <a:ext cx="8595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&lt;=  d</a:t>
              </a:r>
              <a:endParaRPr lang="en-US" sz="2000" baseline="-25000" dirty="0"/>
            </a:p>
          </p:txBody>
        </p:sp>
        <p:sp>
          <p:nvSpPr>
            <p:cNvPr id="29" name="Arc 28"/>
            <p:cNvSpPr/>
            <p:nvPr/>
          </p:nvSpPr>
          <p:spPr>
            <a:xfrm>
              <a:off x="5889985" y="4097391"/>
              <a:ext cx="990600" cy="534598"/>
            </a:xfrm>
            <a:prstGeom prst="arc">
              <a:avLst>
                <a:gd name="adj1" fmla="val 13860826"/>
                <a:gd name="adj2" fmla="val 7632928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889885" y="4078325"/>
              <a:ext cx="212429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ym typeface="Wingdings" panose="05000000000000000000" pitchFamily="2" charset="2"/>
                </a:rPr>
                <a:t>x</a:t>
              </a:r>
              <a:r>
                <a:rPr lang="en-US" sz="2000" dirty="0" smtClean="0">
                  <a:sym typeface="Wingdings" panose="05000000000000000000" pitchFamily="2" charset="2"/>
                </a:rPr>
                <a:t> = d  </a:t>
              </a:r>
            </a:p>
            <a:p>
              <a:r>
                <a:rPr lang="en-US" sz="2000" dirty="0">
                  <a:sym typeface="Wingdings" panose="05000000000000000000" pitchFamily="2" charset="2"/>
                </a:rPr>
                <a:t> </a:t>
              </a:r>
              <a:r>
                <a:rPr lang="en-US" sz="2000" dirty="0" smtClean="0">
                  <a:sym typeface="Wingdings" panose="05000000000000000000" pitchFamily="2" charset="2"/>
                </a:rPr>
                <a:t> a!; d := d/2; x := 0</a:t>
              </a:r>
              <a:endParaRPr lang="en-US" sz="2000" baseline="-25000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2381869" y="4510224"/>
              <a:ext cx="1115796" cy="60016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5111815" y="4078325"/>
              <a:ext cx="1115796" cy="60016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c 32"/>
            <p:cNvSpPr/>
            <p:nvPr/>
          </p:nvSpPr>
          <p:spPr>
            <a:xfrm>
              <a:off x="4747889" y="4827622"/>
              <a:ext cx="990600" cy="534598"/>
            </a:xfrm>
            <a:prstGeom prst="arc">
              <a:avLst>
                <a:gd name="adj1" fmla="val 13860826"/>
                <a:gd name="adj2" fmla="val 7632928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Arrow Connector 33"/>
            <p:cNvCxnSpPr>
              <a:endCxn id="32" idx="1"/>
            </p:cNvCxnSpPr>
            <p:nvPr/>
          </p:nvCxnSpPr>
          <p:spPr>
            <a:xfrm flipV="1">
              <a:off x="3497804" y="4378408"/>
              <a:ext cx="1614011" cy="40916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endCxn id="26" idx="1"/>
            </p:cNvCxnSpPr>
            <p:nvPr/>
          </p:nvCxnSpPr>
          <p:spPr>
            <a:xfrm>
              <a:off x="3497665" y="4962707"/>
              <a:ext cx="515740" cy="14768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4157955" y="4910334"/>
              <a:ext cx="8547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&lt;=  1</a:t>
              </a:r>
              <a:endParaRPr lang="en-US" sz="2000" baseline="-250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831852" y="4910333"/>
              <a:ext cx="1980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ym typeface="Wingdings" panose="05000000000000000000" pitchFamily="2" charset="2"/>
                </a:rPr>
                <a:t>x</a:t>
              </a:r>
              <a:r>
                <a:rPr lang="en-US" sz="2000" dirty="0" smtClean="0">
                  <a:sym typeface="Wingdings" panose="05000000000000000000" pitchFamily="2" charset="2"/>
                </a:rPr>
                <a:t> &gt; 0   a!; x := 0</a:t>
              </a:r>
              <a:endParaRPr lang="en-US" sz="2000" baseline="-25000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27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33638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3" grpId="0"/>
      <p:bldP spid="3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Zeno Processes and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Reachability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8915400" cy="2057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How does existence of Zeno processes influence analysis?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Recall: A state s is said to be reachable if there exists a finite execution starting in an initial state and ending in state 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Safety: A property </a:t>
            </a:r>
            <a:r>
              <a:rPr lang="en-US" sz="2000" dirty="0" smtClean="0">
                <a:latin typeface="Symbol" pitchFamily="18" charset="2"/>
                <a:sym typeface="Wingdings" panose="05000000000000000000" pitchFamily="2" charset="2"/>
              </a:rPr>
              <a:t>j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is an invariant if all reachable states satisfy </a:t>
            </a:r>
            <a:r>
              <a:rPr lang="en-US" sz="2000" dirty="0" smtClean="0">
                <a:latin typeface="Symbol" pitchFamily="18" charset="2"/>
                <a:sym typeface="Wingdings" panose="05000000000000000000" pitchFamily="2" charset="2"/>
              </a:rPr>
              <a:t>j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sym typeface="Wingdings" panose="05000000000000000000" pitchFamily="2" charset="2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1143000" y="2819400"/>
            <a:ext cx="4773396" cy="1071789"/>
            <a:chOff x="990600" y="4038600"/>
            <a:chExt cx="4773396" cy="1071789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1596967" y="4810307"/>
              <a:ext cx="803242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990600" y="4343400"/>
              <a:ext cx="12666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x:=0 </a:t>
              </a:r>
              <a:endParaRPr lang="en-US" sz="2000" baseline="-25000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381869" y="4510224"/>
              <a:ext cx="1115796" cy="60016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4648200" y="4495800"/>
              <a:ext cx="1115796" cy="60016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3497804" y="4787576"/>
              <a:ext cx="1150396" cy="1302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514600" y="4648200"/>
              <a:ext cx="8547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&lt;=  3</a:t>
              </a:r>
              <a:endParaRPr lang="en-US" sz="2000" baseline="-250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581400" y="4343400"/>
              <a:ext cx="8451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ym typeface="Wingdings" panose="05000000000000000000" pitchFamily="2" charset="2"/>
                </a:rPr>
                <a:t>x</a:t>
              </a:r>
              <a:r>
                <a:rPr lang="en-US" sz="2000" dirty="0" smtClean="0">
                  <a:sym typeface="Wingdings" panose="05000000000000000000" pitchFamily="2" charset="2"/>
                </a:rPr>
                <a:t> = 3 ?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0800" y="4114800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ym typeface="Wingdings" panose="05000000000000000000" pitchFamily="2" charset="2"/>
                </a:rPr>
                <a:t>A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029200" y="4038600"/>
              <a:ext cx="3241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ym typeface="Wingdings" panose="05000000000000000000" pitchFamily="2" charset="2"/>
                </a:rPr>
                <a:t>B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295400" y="4572000"/>
            <a:ext cx="25264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Is mode B reachable ? </a:t>
            </a:r>
            <a:endParaRPr lang="en-US" sz="20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37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06890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Models of Reactive Computation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Continuous-time model for dynamical system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Synchronous, where time evolves continuously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Execution of system: Solution to algebraic / differential equations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Timed model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Like asynchronous for communication of information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Clocks evolve continuously, and constraints on delays allow synchronous/global coordination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Hybrid systems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Generalization of timed processes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During timed transitions, evolution of state/output variables specified using differential equations as in dynamical systems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098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Zeno Processes and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Reachability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26"/>
          <p:cNvGrpSpPr/>
          <p:nvPr/>
        </p:nvGrpSpPr>
        <p:grpSpPr>
          <a:xfrm>
            <a:off x="0" y="1447800"/>
            <a:ext cx="4267200" cy="995589"/>
            <a:chOff x="1143000" y="4114800"/>
            <a:chExt cx="4267200" cy="995589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1596967" y="4810307"/>
              <a:ext cx="803242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143000" y="4343400"/>
              <a:ext cx="12666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x:=0 </a:t>
              </a:r>
              <a:endParaRPr lang="en-US" sz="2000" baseline="-25000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381869" y="4510224"/>
              <a:ext cx="1115796" cy="60016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4648200" y="4495800"/>
              <a:ext cx="762000" cy="6096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3497804" y="4787576"/>
              <a:ext cx="1150396" cy="1302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514600" y="4648200"/>
              <a:ext cx="8547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&lt;=  3</a:t>
              </a:r>
              <a:endParaRPr lang="en-US" sz="2000" baseline="-250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581400" y="4343400"/>
              <a:ext cx="8451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ym typeface="Wingdings" panose="05000000000000000000" pitchFamily="2" charset="2"/>
                </a:rPr>
                <a:t>x</a:t>
              </a:r>
              <a:r>
                <a:rPr lang="en-US" sz="2000" dirty="0" smtClean="0">
                  <a:sym typeface="Wingdings" panose="05000000000000000000" pitchFamily="2" charset="2"/>
                </a:rPr>
                <a:t> = 3 ?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0800" y="4114800"/>
              <a:ext cx="3337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ym typeface="Wingdings" panose="05000000000000000000" pitchFamily="2" charset="2"/>
                </a:rPr>
                <a:t>A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00600" y="4114800"/>
              <a:ext cx="3241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ym typeface="Wingdings" panose="05000000000000000000" pitchFamily="2" charset="2"/>
                </a:rPr>
                <a:t>B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990600" y="3048000"/>
            <a:ext cx="25264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Is mode B reachable ? </a:t>
            </a:r>
            <a:endParaRPr lang="en-US" sz="20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4572000" y="1752600"/>
            <a:ext cx="0" cy="7620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4876800" y="1219200"/>
            <a:ext cx="3890068" cy="1249429"/>
            <a:chOff x="1014867" y="1395186"/>
            <a:chExt cx="3890068" cy="1249429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1570297" y="2327882"/>
              <a:ext cx="803242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Rounded Rectangle 26"/>
            <p:cNvSpPr/>
            <p:nvPr/>
          </p:nvSpPr>
          <p:spPr>
            <a:xfrm>
              <a:off x="2373539" y="2044450"/>
              <a:ext cx="1115796" cy="600165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014867" y="1547586"/>
              <a:ext cx="13404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y:=0; </a:t>
              </a:r>
            </a:p>
            <a:p>
              <a:r>
                <a:rPr lang="en-US" sz="2000" dirty="0" smtClean="0"/>
                <a:t>real d := 1 </a:t>
              </a:r>
              <a:endParaRPr lang="en-US" sz="2000" baseline="-25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501671" y="2110017"/>
              <a:ext cx="8643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 &lt;=  d</a:t>
              </a:r>
              <a:endParaRPr lang="en-US" sz="2000" baseline="-25000" dirty="0"/>
            </a:p>
          </p:txBody>
        </p:sp>
        <p:sp>
          <p:nvSpPr>
            <p:cNvPr id="31" name="Arc 30"/>
            <p:cNvSpPr/>
            <p:nvPr/>
          </p:nvSpPr>
          <p:spPr>
            <a:xfrm>
              <a:off x="3148467" y="2063898"/>
              <a:ext cx="990600" cy="534598"/>
            </a:xfrm>
            <a:prstGeom prst="arc">
              <a:avLst>
                <a:gd name="adj1" fmla="val 13860826"/>
                <a:gd name="adj2" fmla="val 7632928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224667" y="1395186"/>
              <a:ext cx="16802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ym typeface="Wingdings" panose="05000000000000000000" pitchFamily="2" charset="2"/>
                </a:rPr>
                <a:t>y</a:t>
              </a:r>
              <a:r>
                <a:rPr lang="en-US" sz="2000" dirty="0" smtClean="0">
                  <a:sym typeface="Wingdings" panose="05000000000000000000" pitchFamily="2" charset="2"/>
                </a:rPr>
                <a:t> = d  </a:t>
              </a:r>
            </a:p>
            <a:p>
              <a:r>
                <a:rPr lang="en-US" sz="2000" dirty="0" smtClean="0">
                  <a:sym typeface="Wingdings" panose="05000000000000000000" pitchFamily="2" charset="2"/>
                </a:rPr>
                <a:t>d := d/2; y := 0</a:t>
              </a:r>
              <a:endParaRPr lang="en-US" sz="2000" baseline="-25000" dirty="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228600" y="3733800"/>
            <a:ext cx="4495800" cy="2003286"/>
            <a:chOff x="228600" y="3733800"/>
            <a:chExt cx="4495800" cy="2003286"/>
          </a:xfrm>
        </p:grpSpPr>
        <p:grpSp>
          <p:nvGrpSpPr>
            <p:cNvPr id="34" name="Group 26"/>
            <p:cNvGrpSpPr/>
            <p:nvPr/>
          </p:nvGrpSpPr>
          <p:grpSpPr>
            <a:xfrm>
              <a:off x="228600" y="3733800"/>
              <a:ext cx="4495800" cy="1219200"/>
              <a:chOff x="914400" y="4038600"/>
              <a:chExt cx="4495800" cy="1219200"/>
            </a:xfrm>
          </p:grpSpPr>
          <p:cxnSp>
            <p:nvCxnSpPr>
              <p:cNvPr id="35" name="Straight Arrow Connector 34"/>
              <p:cNvCxnSpPr/>
              <p:nvPr/>
            </p:nvCxnSpPr>
            <p:spPr>
              <a:xfrm>
                <a:off x="1596967" y="4810307"/>
                <a:ext cx="803242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/>
              <p:cNvSpPr txBox="1"/>
              <p:nvPr/>
            </p:nvSpPr>
            <p:spPr>
              <a:xfrm>
                <a:off x="914400" y="4038600"/>
                <a:ext cx="145745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c</a:t>
                </a:r>
                <a:r>
                  <a:rPr lang="en-US" sz="2000" dirty="0" smtClean="0"/>
                  <a:t>lock </a:t>
                </a:r>
                <a:r>
                  <a:rPr lang="en-US" sz="2000" dirty="0" err="1" smtClean="0"/>
                  <a:t>x,y</a:t>
                </a:r>
                <a:r>
                  <a:rPr lang="en-US" sz="2000" dirty="0" smtClean="0"/>
                  <a:t>:=0;</a:t>
                </a:r>
              </a:p>
              <a:p>
                <a:r>
                  <a:rPr lang="en-US" sz="2000" dirty="0" smtClean="0"/>
                  <a:t>real d := 1 </a:t>
                </a:r>
                <a:endParaRPr lang="en-US" sz="2000" baseline="-25000" dirty="0"/>
              </a:p>
            </p:txBody>
          </p:sp>
          <p:sp>
            <p:nvSpPr>
              <p:cNvPr id="37" name="Rounded Rectangle 36"/>
              <p:cNvSpPr/>
              <p:nvPr/>
            </p:nvSpPr>
            <p:spPr>
              <a:xfrm>
                <a:off x="2381868" y="4510224"/>
                <a:ext cx="1123331" cy="747576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ounded Rectangle 37"/>
              <p:cNvSpPr/>
              <p:nvPr/>
            </p:nvSpPr>
            <p:spPr>
              <a:xfrm>
                <a:off x="4648200" y="4572000"/>
                <a:ext cx="762000" cy="6096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Arrow Connector 38"/>
              <p:cNvCxnSpPr/>
              <p:nvPr/>
            </p:nvCxnSpPr>
            <p:spPr>
              <a:xfrm>
                <a:off x="3505200" y="4876800"/>
                <a:ext cx="1150396" cy="13024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/>
              <p:cNvSpPr txBox="1"/>
              <p:nvPr/>
            </p:nvSpPr>
            <p:spPr>
              <a:xfrm>
                <a:off x="2362200" y="4495800"/>
                <a:ext cx="1087157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x &lt;=  3 &amp;</a:t>
                </a:r>
              </a:p>
              <a:p>
                <a:r>
                  <a:rPr lang="en-US" sz="2000" dirty="0" smtClean="0"/>
                  <a:t>y &lt;= d</a:t>
                </a:r>
                <a:endParaRPr lang="en-US" sz="2000" baseline="-25000" dirty="0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3581400" y="4343400"/>
                <a:ext cx="84510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>
                    <a:sym typeface="Wingdings" panose="05000000000000000000" pitchFamily="2" charset="2"/>
                  </a:rPr>
                  <a:t>x</a:t>
                </a:r>
                <a:r>
                  <a:rPr lang="en-US" sz="2000" dirty="0" smtClean="0">
                    <a:sym typeface="Wingdings" panose="05000000000000000000" pitchFamily="2" charset="2"/>
                  </a:rPr>
                  <a:t> = 3 ?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2590800" y="4114800"/>
                <a:ext cx="33374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sym typeface="Wingdings" panose="05000000000000000000" pitchFamily="2" charset="2"/>
                  </a:rPr>
                  <a:t>A</a:t>
                </a: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4800600" y="4114800"/>
                <a:ext cx="32412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sym typeface="Wingdings" panose="05000000000000000000" pitchFamily="2" charset="2"/>
                  </a:rPr>
                  <a:t>B</a:t>
                </a:r>
              </a:p>
            </p:txBody>
          </p:sp>
        </p:grpSp>
        <p:sp>
          <p:nvSpPr>
            <p:cNvPr id="45" name="Arc 44"/>
            <p:cNvSpPr/>
            <p:nvPr/>
          </p:nvSpPr>
          <p:spPr>
            <a:xfrm rot="5400000">
              <a:off x="1981499" y="4876501"/>
              <a:ext cx="533999" cy="534598"/>
            </a:xfrm>
            <a:prstGeom prst="arc">
              <a:avLst>
                <a:gd name="adj1" fmla="val 13860826"/>
                <a:gd name="adj2" fmla="val 7632928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514600" y="5029200"/>
              <a:ext cx="168026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ym typeface="Wingdings" panose="05000000000000000000" pitchFamily="2" charset="2"/>
                </a:rPr>
                <a:t>y</a:t>
              </a:r>
              <a:r>
                <a:rPr lang="en-US" sz="2000" dirty="0" smtClean="0">
                  <a:sym typeface="Wingdings" panose="05000000000000000000" pitchFamily="2" charset="2"/>
                </a:rPr>
                <a:t> = d  </a:t>
              </a:r>
            </a:p>
            <a:p>
              <a:r>
                <a:rPr lang="en-US" sz="2000" dirty="0" smtClean="0">
                  <a:sym typeface="Wingdings" panose="05000000000000000000" pitchFamily="2" charset="2"/>
                </a:rPr>
                <a:t>d := d/2; y := 0</a:t>
              </a:r>
              <a:endParaRPr lang="en-US" sz="2000" baseline="-25000" dirty="0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5181600" y="3962400"/>
            <a:ext cx="3733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Presence of a Zeno process in the system can stop time from advancing, and make states of other processes unreachable ! </a:t>
            </a:r>
            <a:endParaRPr lang="en-US" sz="2000" dirty="0"/>
          </a:p>
        </p:txBody>
      </p:sp>
      <p:grpSp>
        <p:nvGrpSpPr>
          <p:cNvPr id="52" name="Group 5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481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06890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4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Making  Bouncing Ball Non-Zeno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530792" y="2396707"/>
            <a:ext cx="80324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049437" y="1900543"/>
            <a:ext cx="21807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c</a:t>
            </a:r>
            <a:r>
              <a:rPr lang="en-US" sz="2000" dirty="0" err="1" smtClean="0"/>
              <a:t>ont</a:t>
            </a:r>
            <a:r>
              <a:rPr lang="en-US" sz="2000" dirty="0" smtClean="0"/>
              <a:t> h := h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, v := v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</a:t>
            </a:r>
            <a:endParaRPr lang="en-US" sz="2000" baseline="-25000" dirty="0"/>
          </a:p>
        </p:txBody>
      </p:sp>
      <p:grpSp>
        <p:nvGrpSpPr>
          <p:cNvPr id="4" name="Group 3"/>
          <p:cNvGrpSpPr/>
          <p:nvPr/>
        </p:nvGrpSpPr>
        <p:grpSpPr>
          <a:xfrm>
            <a:off x="3334034" y="1252364"/>
            <a:ext cx="2552700" cy="1821773"/>
            <a:chOff x="3334034" y="1252364"/>
            <a:chExt cx="2552700" cy="1821773"/>
          </a:xfrm>
        </p:grpSpPr>
        <p:sp>
          <p:nvSpPr>
            <p:cNvPr id="9" name="TextBox 8"/>
            <p:cNvSpPr txBox="1"/>
            <p:nvPr/>
          </p:nvSpPr>
          <p:spPr>
            <a:xfrm>
              <a:off x="4180590" y="1252364"/>
              <a:ext cx="5384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Fall</a:t>
              </a:r>
              <a:endParaRPr lang="en-US" sz="2000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3334034" y="1700488"/>
              <a:ext cx="2552700" cy="137364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727727" y="1839243"/>
              <a:ext cx="18053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dh = v;  dv = - g </a:t>
              </a:r>
              <a:endParaRPr lang="en-US" sz="2000" baseline="-25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139742" y="2577640"/>
              <a:ext cx="8210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h</a:t>
              </a:r>
              <a:r>
                <a:rPr lang="en-US" sz="2000" dirty="0" smtClean="0"/>
                <a:t> &gt;= 0</a:t>
              </a:r>
              <a:endParaRPr lang="en-US" sz="2000" baseline="-25000" dirty="0"/>
            </a:p>
          </p:txBody>
        </p:sp>
      </p:grpSp>
      <p:sp>
        <p:nvSpPr>
          <p:cNvPr id="3" name="Arc 2"/>
          <p:cNvSpPr/>
          <p:nvPr/>
        </p:nvSpPr>
        <p:spPr>
          <a:xfrm>
            <a:off x="5658134" y="1900543"/>
            <a:ext cx="990600" cy="953697"/>
          </a:xfrm>
          <a:prstGeom prst="arc">
            <a:avLst>
              <a:gd name="adj1" fmla="val 13860826"/>
              <a:gd name="adj2" fmla="val 7632928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113628" y="1334839"/>
            <a:ext cx="2797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 = 0 </a:t>
            </a:r>
            <a:r>
              <a:rPr lang="en-US" sz="2000" dirty="0" smtClean="0">
                <a:sym typeface="Wingdings" panose="05000000000000000000" pitchFamily="2" charset="2"/>
              </a:rPr>
              <a:t> bump ! ; v := -a v</a:t>
            </a:r>
            <a:endParaRPr lang="en-US" sz="2000" baseline="-250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3379346" y="3087783"/>
            <a:ext cx="4857170" cy="1273703"/>
            <a:chOff x="3379346" y="3087783"/>
            <a:chExt cx="4857170" cy="1273703"/>
          </a:xfrm>
        </p:grpSpPr>
        <p:grpSp>
          <p:nvGrpSpPr>
            <p:cNvPr id="23" name="Group 22"/>
            <p:cNvGrpSpPr/>
            <p:nvPr/>
          </p:nvGrpSpPr>
          <p:grpSpPr>
            <a:xfrm>
              <a:off x="3379346" y="3226537"/>
              <a:ext cx="2607279" cy="1134949"/>
              <a:chOff x="3279455" y="1252364"/>
              <a:chExt cx="2607279" cy="1134949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3279455" y="1252364"/>
                <a:ext cx="85656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/>
                  <a:t>Stop</a:t>
                </a:r>
                <a:endParaRPr lang="en-US" sz="2000" dirty="0"/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>
                <a:off x="3334034" y="1700489"/>
                <a:ext cx="2552700" cy="686824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3727727" y="1839243"/>
                <a:ext cx="169309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dh = 0;  dv = 0 </a:t>
                </a:r>
                <a:endParaRPr lang="en-US" sz="2000" baseline="-25000" dirty="0"/>
              </a:p>
            </p:txBody>
          </p:sp>
        </p:grpSp>
        <p:cxnSp>
          <p:nvCxnSpPr>
            <p:cNvPr id="28" name="Straight Arrow Connector 27"/>
            <p:cNvCxnSpPr/>
            <p:nvPr/>
          </p:nvCxnSpPr>
          <p:spPr>
            <a:xfrm>
              <a:off x="4687364" y="3087783"/>
              <a:ext cx="0" cy="58687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4849050" y="3181167"/>
              <a:ext cx="338746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h = 0  &amp; v &lt; </a:t>
              </a:r>
              <a:r>
                <a:rPr lang="en-US" sz="2000" dirty="0" smtClean="0">
                  <a:latin typeface="Symbol" panose="05050102010706020507" pitchFamily="18" charset="2"/>
                </a:rPr>
                <a:t>e</a:t>
              </a:r>
              <a:r>
                <a:rPr lang="en-US" sz="2000" dirty="0" smtClean="0"/>
                <a:t> </a:t>
              </a:r>
              <a:r>
                <a:rPr lang="en-US" sz="2000" dirty="0" smtClean="0">
                  <a:sym typeface="Wingdings" panose="05000000000000000000" pitchFamily="2" charset="2"/>
                </a:rPr>
                <a:t> bump ! ; v := 0</a:t>
              </a:r>
              <a:endParaRPr lang="en-US" sz="2000" baseline="-25000" dirty="0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908998" y="4648200"/>
            <a:ext cx="6256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If velocity is too small, stop modeling dynamics accurately </a:t>
            </a:r>
            <a:endParaRPr lang="en-US" sz="2000" dirty="0"/>
          </a:p>
        </p:txBody>
      </p:sp>
      <p:sp>
        <p:nvSpPr>
          <p:cNvPr id="31" name="TextBox 30"/>
          <p:cNvSpPr txBox="1"/>
          <p:nvPr/>
        </p:nvSpPr>
        <p:spPr>
          <a:xfrm>
            <a:off x="908998" y="5334000"/>
            <a:ext cx="8226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 this model, there is a lower bound on duration between successive bumps </a:t>
            </a:r>
            <a:endParaRPr lang="en-US" sz="2000" dirty="0"/>
          </a:p>
        </p:txBody>
      </p:sp>
      <p:grpSp>
        <p:nvGrpSpPr>
          <p:cNvPr id="35" name="Group 3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584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4239199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Stability of Hybrid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1689969" y="2358779"/>
            <a:ext cx="80324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4366669" y="2156080"/>
            <a:ext cx="246195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366669" y="2558655"/>
            <a:ext cx="246195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81000" y="3352800"/>
            <a:ext cx="37196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Is the dynamics in mode A stable?</a:t>
            </a:r>
            <a:endParaRPr lang="en-US" sz="2000" dirty="0"/>
          </a:p>
        </p:txBody>
      </p:sp>
      <p:sp>
        <p:nvSpPr>
          <p:cNvPr id="52" name="TextBox 51"/>
          <p:cNvSpPr txBox="1"/>
          <p:nvPr/>
        </p:nvSpPr>
        <p:spPr>
          <a:xfrm>
            <a:off x="4960290" y="1741806"/>
            <a:ext cx="16257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(s2 = -0.2s1) ?</a:t>
            </a:r>
            <a:endParaRPr lang="en-US" sz="2000" dirty="0"/>
          </a:p>
        </p:txBody>
      </p:sp>
      <p:sp>
        <p:nvSpPr>
          <p:cNvPr id="53" name="TextBox 52"/>
          <p:cNvSpPr txBox="1"/>
          <p:nvPr/>
        </p:nvSpPr>
        <p:spPr>
          <a:xfrm>
            <a:off x="4960290" y="2565612"/>
            <a:ext cx="1353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(s2 = 5s1) ?</a:t>
            </a:r>
            <a:endParaRPr lang="en-US" sz="2000" dirty="0"/>
          </a:p>
        </p:txBody>
      </p:sp>
      <p:grpSp>
        <p:nvGrpSpPr>
          <p:cNvPr id="4" name="Group 34"/>
          <p:cNvGrpSpPr/>
          <p:nvPr/>
        </p:nvGrpSpPr>
        <p:grpSpPr>
          <a:xfrm>
            <a:off x="2514600" y="1295400"/>
            <a:ext cx="1905001" cy="1828800"/>
            <a:chOff x="2514600" y="1295400"/>
            <a:chExt cx="1905001" cy="1828800"/>
          </a:xfrm>
        </p:grpSpPr>
        <p:grpSp>
          <p:nvGrpSpPr>
            <p:cNvPr id="5" name="Group 10"/>
            <p:cNvGrpSpPr/>
            <p:nvPr/>
          </p:nvGrpSpPr>
          <p:grpSpPr>
            <a:xfrm>
              <a:off x="2514601" y="1295400"/>
              <a:ext cx="1905000" cy="1828800"/>
              <a:chOff x="1752600" y="2969945"/>
              <a:chExt cx="1905000" cy="1525855"/>
            </a:xfrm>
          </p:grpSpPr>
          <p:sp>
            <p:nvSpPr>
              <p:cNvPr id="75" name="TextBox 74"/>
              <p:cNvSpPr txBox="1"/>
              <p:nvPr/>
            </p:nvSpPr>
            <p:spPr>
              <a:xfrm>
                <a:off x="2432282" y="2969945"/>
                <a:ext cx="33374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</a:t>
                </a:r>
                <a:endParaRPr lang="en-US" sz="2000" dirty="0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1752600" y="3418069"/>
                <a:ext cx="1905000" cy="1077731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2514600" y="1828800"/>
              <a:ext cx="18020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ds1 = -s1-100s2</a:t>
              </a:r>
              <a:endParaRPr lang="en-US" sz="2000" baseline="-25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819400" y="2667000"/>
              <a:ext cx="13051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s2&gt;=-0.2s1</a:t>
              </a:r>
              <a:endParaRPr lang="en-US" sz="2000" baseline="-25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514600" y="2209800"/>
              <a:ext cx="15937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ds2 = 10s1-s2</a:t>
              </a:r>
              <a:endParaRPr lang="en-US" sz="2000" baseline="-25000" dirty="0"/>
            </a:p>
          </p:txBody>
        </p:sp>
      </p:grpSp>
      <p:grpSp>
        <p:nvGrpSpPr>
          <p:cNvPr id="6" name="Group 36"/>
          <p:cNvGrpSpPr/>
          <p:nvPr/>
        </p:nvGrpSpPr>
        <p:grpSpPr>
          <a:xfrm>
            <a:off x="6858000" y="1219200"/>
            <a:ext cx="1905001" cy="1828800"/>
            <a:chOff x="2514600" y="1295400"/>
            <a:chExt cx="1905001" cy="1828800"/>
          </a:xfrm>
        </p:grpSpPr>
        <p:grpSp>
          <p:nvGrpSpPr>
            <p:cNvPr id="7" name="Group 10"/>
            <p:cNvGrpSpPr/>
            <p:nvPr/>
          </p:nvGrpSpPr>
          <p:grpSpPr>
            <a:xfrm>
              <a:off x="2514601" y="1295400"/>
              <a:ext cx="1905000" cy="1828800"/>
              <a:chOff x="1752600" y="2969945"/>
              <a:chExt cx="1905000" cy="1525855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2437091" y="2969945"/>
                <a:ext cx="324128" cy="3338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B</a:t>
                </a:r>
                <a:endParaRPr lang="en-US" sz="2000" dirty="0"/>
              </a:p>
            </p:txBody>
          </p:sp>
          <p:sp>
            <p:nvSpPr>
              <p:cNvPr id="50" name="Rounded Rectangle 49"/>
              <p:cNvSpPr/>
              <p:nvPr/>
            </p:nvSpPr>
            <p:spPr>
              <a:xfrm>
                <a:off x="1752600" y="3418069"/>
                <a:ext cx="1905000" cy="1077731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TextBox 38"/>
            <p:cNvSpPr txBox="1"/>
            <p:nvPr/>
          </p:nvSpPr>
          <p:spPr>
            <a:xfrm>
              <a:off x="2514600" y="1828800"/>
              <a:ext cx="17219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ds1 = -s1+10s2</a:t>
              </a:r>
              <a:endParaRPr lang="en-US" sz="2000" baseline="-250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819400" y="2667000"/>
              <a:ext cx="10326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s2&gt;=5s1</a:t>
              </a:r>
              <a:endParaRPr lang="en-US" sz="2000" baseline="-250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514600" y="2209800"/>
              <a:ext cx="180209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ds2 = -100s1-s2</a:t>
              </a:r>
              <a:endParaRPr lang="en-US" sz="2000" baseline="-25000" dirty="0"/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381000" y="3962400"/>
            <a:ext cx="3710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Is the dynamics in mode B stable?</a:t>
            </a:r>
            <a:endParaRPr lang="en-US" sz="2000" dirty="0"/>
          </a:p>
        </p:txBody>
      </p:sp>
      <p:sp>
        <p:nvSpPr>
          <p:cNvPr id="55" name="TextBox 54"/>
          <p:cNvSpPr txBox="1"/>
          <p:nvPr/>
        </p:nvSpPr>
        <p:spPr>
          <a:xfrm>
            <a:off x="457200" y="4876800"/>
            <a:ext cx="7145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Both modes have stable dynamics, but switching causes instability!</a:t>
            </a:r>
            <a:endParaRPr lang="en-US" sz="20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120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552323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51" grpId="0"/>
      <p:bldP spid="5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Stability of Hybrid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32" name="Object 31"/>
          <p:cNvGraphicFramePr>
            <a:graphicFrameLocks noChangeAspect="1"/>
          </p:cNvGraphicFramePr>
          <p:nvPr/>
        </p:nvGraphicFramePr>
        <p:xfrm>
          <a:off x="1100138" y="957263"/>
          <a:ext cx="6943725" cy="4943475"/>
        </p:xfrm>
        <a:graphic>
          <a:graphicData uri="http://schemas.openxmlformats.org/presentationml/2006/ole">
            <p:oleObj spid="_x0000_s52227" name="Acrobat Document" r:id="rId3" imgW="6943497" imgH="4943272" progId="AcroExch.Document.7">
              <p:embed/>
            </p:oleObj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2228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55232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 and Modeling of Hybrid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Automated Guided Vehicle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Goal: Follow a track as closely as possible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Design of mode-switching controller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Obstacle Avoidance for Robotic System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Reach target while avoiding obstacles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Augment obstacle estimation via communication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Multi-hop control network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Maintain stability of multiple plants when information flows among sensors, actuators, and computing elements over shared network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Design control algorithm in conjunction with scheduling policy for the network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325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Model-Based Design and Analysis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7"/>
          <p:cNvGrpSpPr/>
          <p:nvPr/>
        </p:nvGrpSpPr>
        <p:grpSpPr>
          <a:xfrm>
            <a:off x="457200" y="1524000"/>
            <a:ext cx="2438400" cy="1981200"/>
            <a:chOff x="2971800" y="3657600"/>
            <a:chExt cx="3048000" cy="2133600"/>
          </a:xfrm>
        </p:grpSpPr>
        <p:sp>
          <p:nvSpPr>
            <p:cNvPr id="9" name="Oval 8"/>
            <p:cNvSpPr/>
            <p:nvPr/>
          </p:nvSpPr>
          <p:spPr bwMode="auto">
            <a:xfrm>
              <a:off x="2971800" y="3657600"/>
              <a:ext cx="3048000" cy="2133600"/>
            </a:xfrm>
            <a:prstGeom prst="ellipse">
              <a:avLst/>
            </a:prstGeom>
            <a:solidFill>
              <a:srgbClr val="FF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smtClean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398896" y="4216569"/>
              <a:ext cx="219380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C00000"/>
                  </a:solidFill>
                </a:rPr>
                <a:t>Requirements</a:t>
              </a:r>
            </a:p>
            <a:p>
              <a:pPr algn="ctr"/>
              <a:endParaRPr lang="en-US" sz="2000" dirty="0" smtClean="0">
                <a:solidFill>
                  <a:srgbClr val="C00000"/>
                </a:solidFill>
              </a:endParaRPr>
            </a:p>
            <a:p>
              <a:pPr algn="ctr"/>
              <a:r>
                <a:rPr lang="en-US" sz="2000" dirty="0" smtClean="0"/>
                <a:t>Specify correctness</a:t>
              </a:r>
            </a:p>
            <a:p>
              <a:pPr algn="ctr"/>
              <a:r>
                <a:rPr lang="en-US" sz="2000" dirty="0" smtClean="0"/>
                <a:t>formally</a:t>
              </a:r>
            </a:p>
          </p:txBody>
        </p:sp>
      </p:grpSp>
      <p:sp>
        <p:nvSpPr>
          <p:cNvPr id="17" name="Left-Right Arrow 16"/>
          <p:cNvSpPr/>
          <p:nvPr/>
        </p:nvSpPr>
        <p:spPr bwMode="auto">
          <a:xfrm>
            <a:off x="2895600" y="2362200"/>
            <a:ext cx="990600" cy="228600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Comic Sans MS" pitchFamily="66" charset="0"/>
            </a:endParaRPr>
          </a:p>
        </p:txBody>
      </p:sp>
      <p:sp>
        <p:nvSpPr>
          <p:cNvPr id="18" name="Left-Right Arrow 17"/>
          <p:cNvSpPr/>
          <p:nvPr/>
        </p:nvSpPr>
        <p:spPr bwMode="auto">
          <a:xfrm rot="2700000">
            <a:off x="1789030" y="3681376"/>
            <a:ext cx="805421" cy="221129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Comic Sans MS" pitchFamily="66" charset="0"/>
            </a:endParaRPr>
          </a:p>
        </p:txBody>
      </p:sp>
      <p:sp>
        <p:nvSpPr>
          <p:cNvPr id="19" name="Left-Right Arrow 18"/>
          <p:cNvSpPr/>
          <p:nvPr/>
        </p:nvSpPr>
        <p:spPr bwMode="auto">
          <a:xfrm rot="18900000" flipV="1">
            <a:off x="3831714" y="3559656"/>
            <a:ext cx="889358" cy="214276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Comic Sans MS" pitchFamily="66" charset="0"/>
            </a:endParaRPr>
          </a:p>
        </p:txBody>
      </p:sp>
      <p:grpSp>
        <p:nvGrpSpPr>
          <p:cNvPr id="4" name="Group 19"/>
          <p:cNvGrpSpPr/>
          <p:nvPr/>
        </p:nvGrpSpPr>
        <p:grpSpPr>
          <a:xfrm>
            <a:off x="3886200" y="1447800"/>
            <a:ext cx="2438400" cy="1981200"/>
            <a:chOff x="2971800" y="3657600"/>
            <a:chExt cx="3048000" cy="2133600"/>
          </a:xfrm>
        </p:grpSpPr>
        <p:sp>
          <p:nvSpPr>
            <p:cNvPr id="21" name="Oval 20"/>
            <p:cNvSpPr/>
            <p:nvPr/>
          </p:nvSpPr>
          <p:spPr bwMode="auto">
            <a:xfrm>
              <a:off x="2971800" y="3657600"/>
              <a:ext cx="3048000" cy="2133600"/>
            </a:xfrm>
            <a:prstGeom prst="ellipse">
              <a:avLst/>
            </a:prstGeom>
            <a:solidFill>
              <a:srgbClr val="FF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smtClean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270666" y="4216569"/>
              <a:ext cx="2450271" cy="10937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C00000"/>
                  </a:solidFill>
                </a:rPr>
                <a:t>Modeling</a:t>
              </a:r>
            </a:p>
            <a:p>
              <a:pPr algn="ctr"/>
              <a:endParaRPr lang="en-US" sz="2000" dirty="0" smtClean="0">
                <a:solidFill>
                  <a:srgbClr val="C00000"/>
                </a:solidFill>
              </a:endParaRPr>
            </a:p>
            <a:p>
              <a:pPr algn="ctr"/>
              <a:r>
                <a:rPr lang="en-US" sz="2000" dirty="0" smtClean="0"/>
                <a:t>High-level design</a:t>
              </a:r>
            </a:p>
          </p:txBody>
        </p:sp>
      </p:grpSp>
      <p:grpSp>
        <p:nvGrpSpPr>
          <p:cNvPr id="5" name="Group 22"/>
          <p:cNvGrpSpPr/>
          <p:nvPr/>
        </p:nvGrpSpPr>
        <p:grpSpPr>
          <a:xfrm>
            <a:off x="2057400" y="3810000"/>
            <a:ext cx="2438400" cy="1981200"/>
            <a:chOff x="2971800" y="3657600"/>
            <a:chExt cx="3048000" cy="2133600"/>
          </a:xfrm>
        </p:grpSpPr>
        <p:sp>
          <p:nvSpPr>
            <p:cNvPr id="24" name="Oval 23"/>
            <p:cNvSpPr/>
            <p:nvPr/>
          </p:nvSpPr>
          <p:spPr bwMode="auto">
            <a:xfrm>
              <a:off x="2971800" y="3657600"/>
              <a:ext cx="3048000" cy="2133600"/>
            </a:xfrm>
            <a:prstGeom prst="ellipse">
              <a:avLst/>
            </a:prstGeom>
            <a:solidFill>
              <a:srgbClr val="FF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smtClean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411640" y="3985846"/>
              <a:ext cx="2022189" cy="17566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C00000"/>
                  </a:solidFill>
                </a:rPr>
                <a:t>Analysis</a:t>
              </a:r>
            </a:p>
            <a:p>
              <a:pPr algn="ctr"/>
              <a:endParaRPr lang="en-US" sz="2000" dirty="0" smtClean="0"/>
            </a:p>
            <a:p>
              <a:pPr algn="ctr"/>
              <a:r>
                <a:rPr lang="en-US" sz="2000" dirty="0" smtClean="0"/>
                <a:t>Debugging</a:t>
              </a:r>
            </a:p>
            <a:p>
              <a:pPr algn="ctr"/>
              <a:r>
                <a:rPr lang="en-US" sz="2000" dirty="0" smtClean="0"/>
                <a:t>Design-space </a:t>
              </a:r>
            </a:p>
            <a:p>
              <a:pPr algn="ctr"/>
              <a:r>
                <a:rPr lang="en-US" sz="2000" dirty="0" smtClean="0"/>
                <a:t>exploration </a:t>
              </a:r>
            </a:p>
          </p:txBody>
        </p:sp>
      </p:grpSp>
      <p:grpSp>
        <p:nvGrpSpPr>
          <p:cNvPr id="6" name="Group 28"/>
          <p:cNvGrpSpPr/>
          <p:nvPr/>
        </p:nvGrpSpPr>
        <p:grpSpPr>
          <a:xfrm>
            <a:off x="6248400" y="3962400"/>
            <a:ext cx="2438400" cy="1600200"/>
            <a:chOff x="6248400" y="3962400"/>
            <a:chExt cx="2438400" cy="1600200"/>
          </a:xfrm>
        </p:grpSpPr>
        <p:sp>
          <p:nvSpPr>
            <p:cNvPr id="27" name="Rounded Rectangle 26"/>
            <p:cNvSpPr/>
            <p:nvPr/>
          </p:nvSpPr>
          <p:spPr>
            <a:xfrm>
              <a:off x="6248400" y="3962400"/>
              <a:ext cx="2438400" cy="1600200"/>
            </a:xfrm>
            <a:prstGeom prst="roundRect">
              <a:avLst/>
            </a:prstGeom>
            <a:solidFill>
              <a:schemeClr val="bg2"/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507979" y="4254669"/>
              <a:ext cx="1919243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C00000"/>
                  </a:solidFill>
                </a:rPr>
                <a:t>Implementation </a:t>
              </a:r>
            </a:p>
            <a:p>
              <a:pPr algn="ctr"/>
              <a:r>
                <a:rPr lang="en-US" sz="2000" dirty="0" smtClean="0">
                  <a:solidFill>
                    <a:srgbClr val="C00000"/>
                  </a:solidFill>
                </a:rPr>
                <a:t>And</a:t>
              </a:r>
            </a:p>
            <a:p>
              <a:pPr algn="ctr"/>
              <a:r>
                <a:rPr lang="en-US" sz="2000" dirty="0" smtClean="0">
                  <a:solidFill>
                    <a:srgbClr val="C00000"/>
                  </a:solidFill>
                </a:rPr>
                <a:t>Testing </a:t>
              </a:r>
            </a:p>
          </p:txBody>
        </p:sp>
      </p:grpSp>
      <p:sp>
        <p:nvSpPr>
          <p:cNvPr id="31" name="Right Arrow 30"/>
          <p:cNvSpPr/>
          <p:nvPr/>
        </p:nvSpPr>
        <p:spPr>
          <a:xfrm>
            <a:off x="4800600" y="4343400"/>
            <a:ext cx="1066800" cy="609600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427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3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Multi-Robot Coordination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Autonomous mobile robots in a room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 of each robot: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Reach a target at a known location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Avoid obstacles (positions of obstacles not known in advance)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Minimize distance travelled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Cameras and vision processing algorithms allow each robot to estimate obstacle positions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Estimates are only approximate, and depend on relative position of obstacles with respect to a robot’s position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How often should robot update these estimates 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Each robot can communicate with others using wireless links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How often and what information?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How does communication help 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High-level motion control (path planning)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Decide on speed and direction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529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Path Planning with Obstacle Avoidance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1066800" y="5181600"/>
            <a:ext cx="4038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1066800" y="1676400"/>
            <a:ext cx="76200" cy="3505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181600" y="5029200"/>
            <a:ext cx="317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89808" y="1371600"/>
            <a:ext cx="309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Y</a:t>
            </a:r>
          </a:p>
        </p:txBody>
      </p:sp>
      <p:sp>
        <p:nvSpPr>
          <p:cNvPr id="36" name="Oval 35"/>
          <p:cNvSpPr/>
          <p:nvPr/>
        </p:nvSpPr>
        <p:spPr>
          <a:xfrm>
            <a:off x="2057400" y="43148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2209800" y="4191000"/>
            <a:ext cx="10065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Robot R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828800" y="4419600"/>
            <a:ext cx="631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</a:t>
            </a:r>
            <a:r>
              <a:rPr lang="en-US" sz="2000" dirty="0" err="1" smtClean="0"/>
              <a:t>x,y</a:t>
            </a:r>
            <a:r>
              <a:rPr lang="en-US" sz="2000" dirty="0" smtClean="0"/>
              <a:t>)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H="1" flipV="1">
            <a:off x="1981200" y="3657600"/>
            <a:ext cx="152400" cy="685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057400" y="3505200"/>
            <a:ext cx="13306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Direction </a:t>
            </a:r>
            <a:r>
              <a:rPr lang="en-US" sz="2000" dirty="0" smtClean="0">
                <a:latin typeface="Symbol" pitchFamily="18" charset="2"/>
              </a:rPr>
              <a:t>q</a:t>
            </a:r>
          </a:p>
        </p:txBody>
      </p:sp>
      <p:sp>
        <p:nvSpPr>
          <p:cNvPr id="42" name="Oval 41"/>
          <p:cNvSpPr/>
          <p:nvPr/>
        </p:nvSpPr>
        <p:spPr>
          <a:xfrm>
            <a:off x="4038600" y="34766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4162948" y="3352800"/>
            <a:ext cx="10626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Robot R’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751202" y="3581400"/>
            <a:ext cx="749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</a:t>
            </a:r>
            <a:r>
              <a:rPr lang="en-US" sz="2000" dirty="0" err="1" smtClean="0"/>
              <a:t>x’,y</a:t>
            </a:r>
            <a:r>
              <a:rPr lang="en-US" sz="2000" dirty="0" smtClean="0"/>
              <a:t>’)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 flipH="1" flipV="1">
            <a:off x="3581400" y="3276600"/>
            <a:ext cx="5334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3810000" y="2971800"/>
            <a:ext cx="439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 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dirty="0" smtClean="0">
                <a:latin typeface="+mj-lt"/>
              </a:rPr>
              <a:t>’</a:t>
            </a:r>
          </a:p>
        </p:txBody>
      </p:sp>
      <p:sp>
        <p:nvSpPr>
          <p:cNvPr id="48" name="Oval 47"/>
          <p:cNvSpPr/>
          <p:nvPr/>
        </p:nvSpPr>
        <p:spPr>
          <a:xfrm>
            <a:off x="2514600" y="17240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2754846" y="1600200"/>
            <a:ext cx="8308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Target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752600" y="1600200"/>
            <a:ext cx="730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(x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,y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)</a:t>
            </a:r>
          </a:p>
        </p:txBody>
      </p:sp>
      <p:sp>
        <p:nvSpPr>
          <p:cNvPr id="51" name="Hexagon 50"/>
          <p:cNvSpPr/>
          <p:nvPr/>
        </p:nvSpPr>
        <p:spPr>
          <a:xfrm>
            <a:off x="2971800" y="2209800"/>
            <a:ext cx="914400" cy="533400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3810000" y="2057400"/>
            <a:ext cx="14469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Obstacle O</a:t>
            </a:r>
            <a:r>
              <a:rPr lang="en-US" sz="2000" baseline="-25000" dirty="0" smtClean="0"/>
              <a:t>2</a:t>
            </a:r>
          </a:p>
        </p:txBody>
      </p:sp>
      <p:sp>
        <p:nvSpPr>
          <p:cNvPr id="53" name="Freeform 52"/>
          <p:cNvSpPr/>
          <p:nvPr/>
        </p:nvSpPr>
        <p:spPr>
          <a:xfrm>
            <a:off x="1770609" y="2311614"/>
            <a:ext cx="677002" cy="477175"/>
          </a:xfrm>
          <a:custGeom>
            <a:avLst/>
            <a:gdLst>
              <a:gd name="connsiteX0" fmla="*/ 60145 w 677002"/>
              <a:gd name="connsiteY0" fmla="*/ 89663 h 477175"/>
              <a:gd name="connsiteX1" fmla="*/ 60145 w 677002"/>
              <a:gd name="connsiteY1" fmla="*/ 89663 h 477175"/>
              <a:gd name="connsiteX2" fmla="*/ 28883 w 677002"/>
              <a:gd name="connsiteY2" fmla="*/ 339755 h 477175"/>
              <a:gd name="connsiteX3" fmla="*/ 60145 w 677002"/>
              <a:gd name="connsiteY3" fmla="*/ 355386 h 477175"/>
              <a:gd name="connsiteX4" fmla="*/ 114853 w 677002"/>
              <a:gd name="connsiteY4" fmla="*/ 371017 h 477175"/>
              <a:gd name="connsiteX5" fmla="*/ 224268 w 677002"/>
              <a:gd name="connsiteY5" fmla="*/ 402278 h 477175"/>
              <a:gd name="connsiteX6" fmla="*/ 263345 w 677002"/>
              <a:gd name="connsiteY6" fmla="*/ 417909 h 477175"/>
              <a:gd name="connsiteX7" fmla="*/ 482176 w 677002"/>
              <a:gd name="connsiteY7" fmla="*/ 456986 h 477175"/>
              <a:gd name="connsiteX8" fmla="*/ 482176 w 677002"/>
              <a:gd name="connsiteY8" fmla="*/ 456986 h 477175"/>
              <a:gd name="connsiteX9" fmla="*/ 607222 w 677002"/>
              <a:gd name="connsiteY9" fmla="*/ 472617 h 477175"/>
              <a:gd name="connsiteX10" fmla="*/ 654114 w 677002"/>
              <a:gd name="connsiteY10" fmla="*/ 464801 h 477175"/>
              <a:gd name="connsiteX11" fmla="*/ 638483 w 677002"/>
              <a:gd name="connsiteY11" fmla="*/ 433540 h 477175"/>
              <a:gd name="connsiteX12" fmla="*/ 622853 w 677002"/>
              <a:gd name="connsiteY12" fmla="*/ 378832 h 477175"/>
              <a:gd name="connsiteX13" fmla="*/ 630668 w 677002"/>
              <a:gd name="connsiteY13" fmla="*/ 347571 h 477175"/>
              <a:gd name="connsiteX14" fmla="*/ 646299 w 677002"/>
              <a:gd name="connsiteY14" fmla="*/ 245971 h 477175"/>
              <a:gd name="connsiteX15" fmla="*/ 638483 w 677002"/>
              <a:gd name="connsiteY15" fmla="*/ 34955 h 477175"/>
              <a:gd name="connsiteX16" fmla="*/ 513437 w 677002"/>
              <a:gd name="connsiteY16" fmla="*/ 42771 h 477175"/>
              <a:gd name="connsiteX17" fmla="*/ 458729 w 677002"/>
              <a:gd name="connsiteY17" fmla="*/ 66217 h 477175"/>
              <a:gd name="connsiteX18" fmla="*/ 404022 w 677002"/>
              <a:gd name="connsiteY18" fmla="*/ 81848 h 477175"/>
              <a:gd name="connsiteX19" fmla="*/ 380576 w 677002"/>
              <a:gd name="connsiteY19" fmla="*/ 89663 h 477175"/>
              <a:gd name="connsiteX20" fmla="*/ 318053 w 677002"/>
              <a:gd name="connsiteY20" fmla="*/ 120924 h 477175"/>
              <a:gd name="connsiteX21" fmla="*/ 294606 w 677002"/>
              <a:gd name="connsiteY21" fmla="*/ 136555 h 477175"/>
              <a:gd name="connsiteX22" fmla="*/ 263345 w 677002"/>
              <a:gd name="connsiteY22" fmla="*/ 160001 h 477175"/>
              <a:gd name="connsiteX23" fmla="*/ 200822 w 677002"/>
              <a:gd name="connsiteY23" fmla="*/ 191263 h 477175"/>
              <a:gd name="connsiteX24" fmla="*/ 161745 w 677002"/>
              <a:gd name="connsiteY24" fmla="*/ 183448 h 477175"/>
              <a:gd name="connsiteX25" fmla="*/ 146114 w 677002"/>
              <a:gd name="connsiteY25" fmla="*/ 152186 h 477175"/>
              <a:gd name="connsiteX26" fmla="*/ 130483 w 677002"/>
              <a:gd name="connsiteY26" fmla="*/ 128740 h 477175"/>
              <a:gd name="connsiteX27" fmla="*/ 99222 w 677002"/>
              <a:gd name="connsiteY27" fmla="*/ 89663 h 477175"/>
              <a:gd name="connsiteX28" fmla="*/ 60145 w 677002"/>
              <a:gd name="connsiteY28" fmla="*/ 89663 h 47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77002" h="477175">
                <a:moveTo>
                  <a:pt x="60145" y="89663"/>
                </a:moveTo>
                <a:lnTo>
                  <a:pt x="60145" y="89663"/>
                </a:lnTo>
                <a:cubicBezTo>
                  <a:pt x="41894" y="162669"/>
                  <a:pt x="0" y="258883"/>
                  <a:pt x="28883" y="339755"/>
                </a:cubicBezTo>
                <a:cubicBezTo>
                  <a:pt x="32802" y="350727"/>
                  <a:pt x="49196" y="351404"/>
                  <a:pt x="60145" y="355386"/>
                </a:cubicBezTo>
                <a:cubicBezTo>
                  <a:pt x="77969" y="361867"/>
                  <a:pt x="96617" y="365807"/>
                  <a:pt x="114853" y="371017"/>
                </a:cubicBezTo>
                <a:cubicBezTo>
                  <a:pt x="167558" y="406154"/>
                  <a:pt x="113477" y="374581"/>
                  <a:pt x="224268" y="402278"/>
                </a:cubicBezTo>
                <a:cubicBezTo>
                  <a:pt x="237878" y="405681"/>
                  <a:pt x="249621" y="414998"/>
                  <a:pt x="263345" y="417909"/>
                </a:cubicBezTo>
                <a:cubicBezTo>
                  <a:pt x="335830" y="433285"/>
                  <a:pt x="409232" y="443960"/>
                  <a:pt x="482176" y="456986"/>
                </a:cubicBezTo>
                <a:lnTo>
                  <a:pt x="482176" y="456986"/>
                </a:lnTo>
                <a:lnTo>
                  <a:pt x="607222" y="472617"/>
                </a:lnTo>
                <a:cubicBezTo>
                  <a:pt x="622853" y="470012"/>
                  <a:pt x="644215" y="477175"/>
                  <a:pt x="654114" y="464801"/>
                </a:cubicBezTo>
                <a:cubicBezTo>
                  <a:pt x="661392" y="455704"/>
                  <a:pt x="643072" y="444248"/>
                  <a:pt x="638483" y="433540"/>
                </a:cubicBezTo>
                <a:cubicBezTo>
                  <a:pt x="631756" y="417844"/>
                  <a:pt x="626818" y="394694"/>
                  <a:pt x="622853" y="378832"/>
                </a:cubicBezTo>
                <a:cubicBezTo>
                  <a:pt x="625458" y="368412"/>
                  <a:pt x="629149" y="358204"/>
                  <a:pt x="630668" y="347571"/>
                </a:cubicBezTo>
                <a:cubicBezTo>
                  <a:pt x="645778" y="241795"/>
                  <a:pt x="628166" y="300367"/>
                  <a:pt x="646299" y="245971"/>
                </a:cubicBezTo>
                <a:cubicBezTo>
                  <a:pt x="643694" y="175632"/>
                  <a:pt x="677002" y="93867"/>
                  <a:pt x="638483" y="34955"/>
                </a:cubicBezTo>
                <a:cubicBezTo>
                  <a:pt x="615628" y="0"/>
                  <a:pt x="554583" y="35615"/>
                  <a:pt x="513437" y="42771"/>
                </a:cubicBezTo>
                <a:cubicBezTo>
                  <a:pt x="493890" y="46170"/>
                  <a:pt x="477413" y="59544"/>
                  <a:pt x="458729" y="66217"/>
                </a:cubicBezTo>
                <a:cubicBezTo>
                  <a:pt x="440868" y="72596"/>
                  <a:pt x="422188" y="76398"/>
                  <a:pt x="404022" y="81848"/>
                </a:cubicBezTo>
                <a:cubicBezTo>
                  <a:pt x="396131" y="84215"/>
                  <a:pt x="387944" y="85979"/>
                  <a:pt x="380576" y="89663"/>
                </a:cubicBezTo>
                <a:cubicBezTo>
                  <a:pt x="306750" y="126575"/>
                  <a:pt x="370924" y="103301"/>
                  <a:pt x="318053" y="120924"/>
                </a:cubicBezTo>
                <a:cubicBezTo>
                  <a:pt x="310237" y="126134"/>
                  <a:pt x="302250" y="131095"/>
                  <a:pt x="294606" y="136555"/>
                </a:cubicBezTo>
                <a:cubicBezTo>
                  <a:pt x="284007" y="144126"/>
                  <a:pt x="274596" y="153438"/>
                  <a:pt x="263345" y="160001"/>
                </a:cubicBezTo>
                <a:cubicBezTo>
                  <a:pt x="243218" y="171742"/>
                  <a:pt x="200822" y="191263"/>
                  <a:pt x="200822" y="191263"/>
                </a:cubicBezTo>
                <a:cubicBezTo>
                  <a:pt x="187796" y="188658"/>
                  <a:pt x="172554" y="191169"/>
                  <a:pt x="161745" y="183448"/>
                </a:cubicBezTo>
                <a:cubicBezTo>
                  <a:pt x="152264" y="176676"/>
                  <a:pt x="151894" y="162302"/>
                  <a:pt x="146114" y="152186"/>
                </a:cubicBezTo>
                <a:cubicBezTo>
                  <a:pt x="141454" y="144031"/>
                  <a:pt x="135693" y="136555"/>
                  <a:pt x="130483" y="128740"/>
                </a:cubicBezTo>
                <a:cubicBezTo>
                  <a:pt x="124570" y="110999"/>
                  <a:pt x="123968" y="93198"/>
                  <a:pt x="99222" y="89663"/>
                </a:cubicBezTo>
                <a:cubicBezTo>
                  <a:pt x="88589" y="88144"/>
                  <a:pt x="66658" y="89663"/>
                  <a:pt x="60145" y="89663"/>
                </a:cubicBezTo>
                <a:close/>
              </a:path>
            </a:pathLst>
          </a:cu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1295400" y="2819400"/>
            <a:ext cx="14036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Obstacle O</a:t>
            </a:r>
            <a:r>
              <a:rPr lang="en-US" sz="2000" baseline="-25000" dirty="0" smtClean="0"/>
              <a:t>1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019800" y="1981200"/>
            <a:ext cx="28718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Assumptions:</a:t>
            </a:r>
          </a:p>
          <a:p>
            <a:r>
              <a:rPr lang="en-US" sz="2000" baseline="-25000" dirty="0" smtClean="0"/>
              <a:t> </a:t>
            </a:r>
            <a:r>
              <a:rPr lang="en-US" sz="2000" dirty="0" smtClean="0"/>
              <a:t>    Two dimensional world</a:t>
            </a:r>
          </a:p>
          <a:p>
            <a:r>
              <a:rPr lang="en-US" sz="2000" baseline="-25000" dirty="0" smtClean="0"/>
              <a:t> </a:t>
            </a:r>
            <a:r>
              <a:rPr lang="en-US" sz="2000" dirty="0" smtClean="0"/>
              <a:t>    Point Robots</a:t>
            </a:r>
          </a:p>
          <a:p>
            <a:r>
              <a:rPr lang="en-US" sz="2000" dirty="0" smtClean="0"/>
              <a:t>     Fixed speed v</a:t>
            </a:r>
            <a:endParaRPr lang="en-US" sz="2000" baseline="-25000" dirty="0" smtClean="0"/>
          </a:p>
        </p:txBody>
      </p: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632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/>
      <p:bldP spid="38" grpId="0"/>
      <p:bldP spid="41" grpId="0"/>
      <p:bldP spid="42" grpId="0" animBg="1"/>
      <p:bldP spid="43" grpId="0"/>
      <p:bldP spid="44" grpId="0"/>
      <p:bldP spid="46" grpId="0"/>
      <p:bldP spid="48" grpId="0" animBg="1"/>
      <p:bldP spid="49" grpId="0"/>
      <p:bldP spid="50" grpId="0"/>
      <p:bldP spid="51" grpId="0" animBg="1"/>
      <p:bldP spid="52" grpId="0"/>
      <p:bldP spid="53" grpId="0" animBg="1"/>
      <p:bldP spid="5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Path Planning with Obstacle Avoidance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376992" y="5105400"/>
            <a:ext cx="4038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376992" y="1600200"/>
            <a:ext cx="4008" cy="3505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415592" y="4800600"/>
            <a:ext cx="317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1295400"/>
            <a:ext cx="309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Y</a:t>
            </a:r>
          </a:p>
        </p:txBody>
      </p:sp>
      <p:sp>
        <p:nvSpPr>
          <p:cNvPr id="36" name="Oval 35"/>
          <p:cNvSpPr/>
          <p:nvPr/>
        </p:nvSpPr>
        <p:spPr>
          <a:xfrm>
            <a:off x="1367592" y="42386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1138992" y="4343400"/>
            <a:ext cx="631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</a:t>
            </a:r>
            <a:r>
              <a:rPr lang="en-US" sz="2000" dirty="0" err="1" smtClean="0"/>
              <a:t>x,y</a:t>
            </a:r>
            <a:r>
              <a:rPr lang="en-US" sz="2000" dirty="0" smtClean="0"/>
              <a:t>)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H="1" flipV="1">
            <a:off x="1291392" y="3581400"/>
            <a:ext cx="152400" cy="685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1443792" y="3352800"/>
            <a:ext cx="317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Symbol" pitchFamily="18" charset="2"/>
              </a:rPr>
              <a:t>q</a:t>
            </a:r>
          </a:p>
        </p:txBody>
      </p:sp>
      <p:sp>
        <p:nvSpPr>
          <p:cNvPr id="42" name="Oval 41"/>
          <p:cNvSpPr/>
          <p:nvPr/>
        </p:nvSpPr>
        <p:spPr>
          <a:xfrm>
            <a:off x="3348792" y="34004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3061394" y="3505200"/>
            <a:ext cx="749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</a:t>
            </a:r>
            <a:r>
              <a:rPr lang="en-US" sz="2000" dirty="0" err="1" smtClean="0"/>
              <a:t>x’,y</a:t>
            </a:r>
            <a:r>
              <a:rPr lang="en-US" sz="2000" dirty="0" smtClean="0"/>
              <a:t>’)</a:t>
            </a:r>
          </a:p>
        </p:txBody>
      </p:sp>
      <p:cxnSp>
        <p:nvCxnSpPr>
          <p:cNvPr id="45" name="Straight Arrow Connector 44"/>
          <p:cNvCxnSpPr/>
          <p:nvPr/>
        </p:nvCxnSpPr>
        <p:spPr>
          <a:xfrm flipH="1" flipV="1">
            <a:off x="2891592" y="3200400"/>
            <a:ext cx="5334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3120192" y="2895600"/>
            <a:ext cx="439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 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dirty="0" smtClean="0">
                <a:latin typeface="+mj-lt"/>
              </a:rPr>
              <a:t>’</a:t>
            </a:r>
          </a:p>
        </p:txBody>
      </p:sp>
      <p:sp>
        <p:nvSpPr>
          <p:cNvPr id="48" name="Oval 47"/>
          <p:cNvSpPr/>
          <p:nvPr/>
        </p:nvSpPr>
        <p:spPr>
          <a:xfrm>
            <a:off x="1824792" y="16478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2065038" y="1524000"/>
            <a:ext cx="8308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Target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62792" y="1524000"/>
            <a:ext cx="730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(x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,y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)</a:t>
            </a:r>
          </a:p>
        </p:txBody>
      </p:sp>
      <p:sp>
        <p:nvSpPr>
          <p:cNvPr id="51" name="Hexagon 50"/>
          <p:cNvSpPr/>
          <p:nvPr/>
        </p:nvSpPr>
        <p:spPr>
          <a:xfrm>
            <a:off x="2281992" y="2133600"/>
            <a:ext cx="914400" cy="533400"/>
          </a:xfrm>
          <a:prstGeom prst="hex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2510592" y="220980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O</a:t>
            </a:r>
            <a:r>
              <a:rPr lang="en-US" sz="2000" baseline="-25000" dirty="0" smtClean="0"/>
              <a:t>2</a:t>
            </a:r>
          </a:p>
        </p:txBody>
      </p:sp>
      <p:sp>
        <p:nvSpPr>
          <p:cNvPr id="53" name="Freeform 52"/>
          <p:cNvSpPr/>
          <p:nvPr/>
        </p:nvSpPr>
        <p:spPr>
          <a:xfrm>
            <a:off x="1080801" y="2235414"/>
            <a:ext cx="677002" cy="477175"/>
          </a:xfrm>
          <a:custGeom>
            <a:avLst/>
            <a:gdLst>
              <a:gd name="connsiteX0" fmla="*/ 60145 w 677002"/>
              <a:gd name="connsiteY0" fmla="*/ 89663 h 477175"/>
              <a:gd name="connsiteX1" fmla="*/ 60145 w 677002"/>
              <a:gd name="connsiteY1" fmla="*/ 89663 h 477175"/>
              <a:gd name="connsiteX2" fmla="*/ 28883 w 677002"/>
              <a:gd name="connsiteY2" fmla="*/ 339755 h 477175"/>
              <a:gd name="connsiteX3" fmla="*/ 60145 w 677002"/>
              <a:gd name="connsiteY3" fmla="*/ 355386 h 477175"/>
              <a:gd name="connsiteX4" fmla="*/ 114853 w 677002"/>
              <a:gd name="connsiteY4" fmla="*/ 371017 h 477175"/>
              <a:gd name="connsiteX5" fmla="*/ 224268 w 677002"/>
              <a:gd name="connsiteY5" fmla="*/ 402278 h 477175"/>
              <a:gd name="connsiteX6" fmla="*/ 263345 w 677002"/>
              <a:gd name="connsiteY6" fmla="*/ 417909 h 477175"/>
              <a:gd name="connsiteX7" fmla="*/ 482176 w 677002"/>
              <a:gd name="connsiteY7" fmla="*/ 456986 h 477175"/>
              <a:gd name="connsiteX8" fmla="*/ 482176 w 677002"/>
              <a:gd name="connsiteY8" fmla="*/ 456986 h 477175"/>
              <a:gd name="connsiteX9" fmla="*/ 607222 w 677002"/>
              <a:gd name="connsiteY9" fmla="*/ 472617 h 477175"/>
              <a:gd name="connsiteX10" fmla="*/ 654114 w 677002"/>
              <a:gd name="connsiteY10" fmla="*/ 464801 h 477175"/>
              <a:gd name="connsiteX11" fmla="*/ 638483 w 677002"/>
              <a:gd name="connsiteY11" fmla="*/ 433540 h 477175"/>
              <a:gd name="connsiteX12" fmla="*/ 622853 w 677002"/>
              <a:gd name="connsiteY12" fmla="*/ 378832 h 477175"/>
              <a:gd name="connsiteX13" fmla="*/ 630668 w 677002"/>
              <a:gd name="connsiteY13" fmla="*/ 347571 h 477175"/>
              <a:gd name="connsiteX14" fmla="*/ 646299 w 677002"/>
              <a:gd name="connsiteY14" fmla="*/ 245971 h 477175"/>
              <a:gd name="connsiteX15" fmla="*/ 638483 w 677002"/>
              <a:gd name="connsiteY15" fmla="*/ 34955 h 477175"/>
              <a:gd name="connsiteX16" fmla="*/ 513437 w 677002"/>
              <a:gd name="connsiteY16" fmla="*/ 42771 h 477175"/>
              <a:gd name="connsiteX17" fmla="*/ 458729 w 677002"/>
              <a:gd name="connsiteY17" fmla="*/ 66217 h 477175"/>
              <a:gd name="connsiteX18" fmla="*/ 404022 w 677002"/>
              <a:gd name="connsiteY18" fmla="*/ 81848 h 477175"/>
              <a:gd name="connsiteX19" fmla="*/ 380576 w 677002"/>
              <a:gd name="connsiteY19" fmla="*/ 89663 h 477175"/>
              <a:gd name="connsiteX20" fmla="*/ 318053 w 677002"/>
              <a:gd name="connsiteY20" fmla="*/ 120924 h 477175"/>
              <a:gd name="connsiteX21" fmla="*/ 294606 w 677002"/>
              <a:gd name="connsiteY21" fmla="*/ 136555 h 477175"/>
              <a:gd name="connsiteX22" fmla="*/ 263345 w 677002"/>
              <a:gd name="connsiteY22" fmla="*/ 160001 h 477175"/>
              <a:gd name="connsiteX23" fmla="*/ 200822 w 677002"/>
              <a:gd name="connsiteY23" fmla="*/ 191263 h 477175"/>
              <a:gd name="connsiteX24" fmla="*/ 161745 w 677002"/>
              <a:gd name="connsiteY24" fmla="*/ 183448 h 477175"/>
              <a:gd name="connsiteX25" fmla="*/ 146114 w 677002"/>
              <a:gd name="connsiteY25" fmla="*/ 152186 h 477175"/>
              <a:gd name="connsiteX26" fmla="*/ 130483 w 677002"/>
              <a:gd name="connsiteY26" fmla="*/ 128740 h 477175"/>
              <a:gd name="connsiteX27" fmla="*/ 99222 w 677002"/>
              <a:gd name="connsiteY27" fmla="*/ 89663 h 477175"/>
              <a:gd name="connsiteX28" fmla="*/ 60145 w 677002"/>
              <a:gd name="connsiteY28" fmla="*/ 89663 h 47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77002" h="477175">
                <a:moveTo>
                  <a:pt x="60145" y="89663"/>
                </a:moveTo>
                <a:lnTo>
                  <a:pt x="60145" y="89663"/>
                </a:lnTo>
                <a:cubicBezTo>
                  <a:pt x="41894" y="162669"/>
                  <a:pt x="0" y="258883"/>
                  <a:pt x="28883" y="339755"/>
                </a:cubicBezTo>
                <a:cubicBezTo>
                  <a:pt x="32802" y="350727"/>
                  <a:pt x="49196" y="351404"/>
                  <a:pt x="60145" y="355386"/>
                </a:cubicBezTo>
                <a:cubicBezTo>
                  <a:pt x="77969" y="361867"/>
                  <a:pt x="96617" y="365807"/>
                  <a:pt x="114853" y="371017"/>
                </a:cubicBezTo>
                <a:cubicBezTo>
                  <a:pt x="167558" y="406154"/>
                  <a:pt x="113477" y="374581"/>
                  <a:pt x="224268" y="402278"/>
                </a:cubicBezTo>
                <a:cubicBezTo>
                  <a:pt x="237878" y="405681"/>
                  <a:pt x="249621" y="414998"/>
                  <a:pt x="263345" y="417909"/>
                </a:cubicBezTo>
                <a:cubicBezTo>
                  <a:pt x="335830" y="433285"/>
                  <a:pt x="409232" y="443960"/>
                  <a:pt x="482176" y="456986"/>
                </a:cubicBezTo>
                <a:lnTo>
                  <a:pt x="482176" y="456986"/>
                </a:lnTo>
                <a:lnTo>
                  <a:pt x="607222" y="472617"/>
                </a:lnTo>
                <a:cubicBezTo>
                  <a:pt x="622853" y="470012"/>
                  <a:pt x="644215" y="477175"/>
                  <a:pt x="654114" y="464801"/>
                </a:cubicBezTo>
                <a:cubicBezTo>
                  <a:pt x="661392" y="455704"/>
                  <a:pt x="643072" y="444248"/>
                  <a:pt x="638483" y="433540"/>
                </a:cubicBezTo>
                <a:cubicBezTo>
                  <a:pt x="631756" y="417844"/>
                  <a:pt x="626818" y="394694"/>
                  <a:pt x="622853" y="378832"/>
                </a:cubicBezTo>
                <a:cubicBezTo>
                  <a:pt x="625458" y="368412"/>
                  <a:pt x="629149" y="358204"/>
                  <a:pt x="630668" y="347571"/>
                </a:cubicBezTo>
                <a:cubicBezTo>
                  <a:pt x="645778" y="241795"/>
                  <a:pt x="628166" y="300367"/>
                  <a:pt x="646299" y="245971"/>
                </a:cubicBezTo>
                <a:cubicBezTo>
                  <a:pt x="643694" y="175632"/>
                  <a:pt x="677002" y="93867"/>
                  <a:pt x="638483" y="34955"/>
                </a:cubicBezTo>
                <a:cubicBezTo>
                  <a:pt x="615628" y="0"/>
                  <a:pt x="554583" y="35615"/>
                  <a:pt x="513437" y="42771"/>
                </a:cubicBezTo>
                <a:cubicBezTo>
                  <a:pt x="493890" y="46170"/>
                  <a:pt x="477413" y="59544"/>
                  <a:pt x="458729" y="66217"/>
                </a:cubicBezTo>
                <a:cubicBezTo>
                  <a:pt x="440868" y="72596"/>
                  <a:pt x="422188" y="76398"/>
                  <a:pt x="404022" y="81848"/>
                </a:cubicBezTo>
                <a:cubicBezTo>
                  <a:pt x="396131" y="84215"/>
                  <a:pt x="387944" y="85979"/>
                  <a:pt x="380576" y="89663"/>
                </a:cubicBezTo>
                <a:cubicBezTo>
                  <a:pt x="306750" y="126575"/>
                  <a:pt x="370924" y="103301"/>
                  <a:pt x="318053" y="120924"/>
                </a:cubicBezTo>
                <a:cubicBezTo>
                  <a:pt x="310237" y="126134"/>
                  <a:pt x="302250" y="131095"/>
                  <a:pt x="294606" y="136555"/>
                </a:cubicBezTo>
                <a:cubicBezTo>
                  <a:pt x="284007" y="144126"/>
                  <a:pt x="274596" y="153438"/>
                  <a:pt x="263345" y="160001"/>
                </a:cubicBezTo>
                <a:cubicBezTo>
                  <a:pt x="243218" y="171742"/>
                  <a:pt x="200822" y="191263"/>
                  <a:pt x="200822" y="191263"/>
                </a:cubicBezTo>
                <a:cubicBezTo>
                  <a:pt x="187796" y="188658"/>
                  <a:pt x="172554" y="191169"/>
                  <a:pt x="161745" y="183448"/>
                </a:cubicBezTo>
                <a:cubicBezTo>
                  <a:pt x="152264" y="176676"/>
                  <a:pt x="151894" y="162302"/>
                  <a:pt x="146114" y="152186"/>
                </a:cubicBezTo>
                <a:cubicBezTo>
                  <a:pt x="141454" y="144031"/>
                  <a:pt x="135693" y="136555"/>
                  <a:pt x="130483" y="128740"/>
                </a:cubicBezTo>
                <a:cubicBezTo>
                  <a:pt x="124570" y="110999"/>
                  <a:pt x="123968" y="93198"/>
                  <a:pt x="99222" y="89663"/>
                </a:cubicBezTo>
                <a:cubicBezTo>
                  <a:pt x="88589" y="88144"/>
                  <a:pt x="66658" y="89663"/>
                  <a:pt x="60145" y="89663"/>
                </a:cubicBezTo>
                <a:close/>
              </a:path>
            </a:pathLst>
          </a:cu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1291392" y="228600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O</a:t>
            </a:r>
            <a:r>
              <a:rPr lang="en-US" sz="2000" baseline="-25000" dirty="0" smtClean="0"/>
              <a:t>1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257800" y="1143000"/>
            <a:ext cx="2973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State variables: (</a:t>
            </a:r>
            <a:r>
              <a:rPr lang="en-US" sz="2000" dirty="0" err="1" smtClean="0"/>
              <a:t>x,y</a:t>
            </a:r>
            <a:r>
              <a:rPr lang="en-US" sz="2000" dirty="0" smtClean="0"/>
              <a:t>); (</a:t>
            </a:r>
            <a:r>
              <a:rPr lang="en-US" sz="2000" dirty="0" err="1" smtClean="0"/>
              <a:t>x’,y</a:t>
            </a:r>
            <a:r>
              <a:rPr lang="en-US" sz="2000" dirty="0" smtClean="0"/>
              <a:t>’)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257800" y="1524000"/>
            <a:ext cx="205569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Initialization:</a:t>
            </a:r>
          </a:p>
          <a:p>
            <a:r>
              <a:rPr lang="en-US" sz="2000" dirty="0" smtClean="0"/>
              <a:t>   (</a:t>
            </a:r>
            <a:r>
              <a:rPr lang="en-US" sz="2000" dirty="0" err="1" smtClean="0"/>
              <a:t>x,y</a:t>
            </a:r>
            <a:r>
              <a:rPr lang="en-US" sz="2000" dirty="0" smtClean="0"/>
              <a:t>) := (x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, y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);</a:t>
            </a:r>
          </a:p>
          <a:p>
            <a:r>
              <a:rPr lang="en-US" sz="2000" dirty="0" smtClean="0"/>
              <a:t>   (</a:t>
            </a:r>
            <a:r>
              <a:rPr lang="en-US" sz="2000" dirty="0" err="1" smtClean="0"/>
              <a:t>x’,y</a:t>
            </a:r>
            <a:r>
              <a:rPr lang="en-US" sz="2000" dirty="0" smtClean="0"/>
              <a:t>’) := (x’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, y’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57800" y="2590800"/>
            <a:ext cx="301563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Dynamics:</a:t>
            </a:r>
          </a:p>
          <a:p>
            <a:r>
              <a:rPr lang="en-US" sz="2000" dirty="0" smtClean="0"/>
              <a:t>  </a:t>
            </a:r>
            <a:r>
              <a:rPr lang="en-US" sz="2000" dirty="0" err="1" smtClean="0"/>
              <a:t>dx</a:t>
            </a:r>
            <a:r>
              <a:rPr lang="en-US" sz="2000" dirty="0" smtClean="0"/>
              <a:t> = v </a:t>
            </a:r>
            <a:r>
              <a:rPr lang="en-US" sz="2000" dirty="0" err="1" smtClean="0"/>
              <a:t>cos</a:t>
            </a:r>
            <a:r>
              <a:rPr lang="en-US" sz="2000" dirty="0" smtClean="0"/>
              <a:t> 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dirty="0" smtClean="0"/>
              <a:t>, </a:t>
            </a:r>
            <a:r>
              <a:rPr lang="en-US" sz="2000" dirty="0" err="1" smtClean="0"/>
              <a:t>dy</a:t>
            </a:r>
            <a:r>
              <a:rPr lang="en-US" sz="2000" dirty="0" smtClean="0"/>
              <a:t> = v sin 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dirty="0" smtClean="0"/>
              <a:t>;</a:t>
            </a:r>
          </a:p>
          <a:p>
            <a:r>
              <a:rPr lang="en-US" sz="2000" dirty="0" smtClean="0"/>
              <a:t>  </a:t>
            </a:r>
            <a:r>
              <a:rPr lang="en-US" sz="2000" dirty="0" err="1" smtClean="0"/>
              <a:t>dx</a:t>
            </a:r>
            <a:r>
              <a:rPr lang="en-US" sz="2000" dirty="0" smtClean="0"/>
              <a:t>’ = v </a:t>
            </a:r>
            <a:r>
              <a:rPr lang="en-US" sz="2000" dirty="0" err="1" smtClean="0"/>
              <a:t>cos</a:t>
            </a:r>
            <a:r>
              <a:rPr lang="en-US" sz="2000" dirty="0" smtClean="0"/>
              <a:t> 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dirty="0" smtClean="0"/>
              <a:t>’, </a:t>
            </a:r>
            <a:r>
              <a:rPr lang="en-US" sz="2000" dirty="0" err="1" smtClean="0"/>
              <a:t>dy</a:t>
            </a:r>
            <a:r>
              <a:rPr lang="en-US" sz="2000" dirty="0" smtClean="0"/>
              <a:t>’ = v sin 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dirty="0" smtClean="0"/>
              <a:t>’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257800" y="3810000"/>
            <a:ext cx="28007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Safety requirement:</a:t>
            </a:r>
          </a:p>
          <a:p>
            <a:r>
              <a:rPr lang="en-US" sz="2000" dirty="0" smtClean="0"/>
              <a:t>  (</a:t>
            </a:r>
            <a:r>
              <a:rPr lang="en-US" sz="2000" dirty="0" err="1" smtClean="0"/>
              <a:t>x,y</a:t>
            </a:r>
            <a:r>
              <a:rPr lang="en-US" sz="2000" dirty="0" smtClean="0"/>
              <a:t>) is not in O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U O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&amp;</a:t>
            </a:r>
          </a:p>
          <a:p>
            <a:r>
              <a:rPr lang="en-US" sz="2000" dirty="0" smtClean="0"/>
              <a:t>  (</a:t>
            </a:r>
            <a:r>
              <a:rPr lang="en-US" sz="2000" dirty="0" err="1" smtClean="0"/>
              <a:t>x’,y</a:t>
            </a:r>
            <a:r>
              <a:rPr lang="en-US" sz="2000" dirty="0" smtClean="0"/>
              <a:t>’) is not in O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U O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257800" y="4953000"/>
            <a:ext cx="30035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Liveness</a:t>
            </a:r>
            <a:r>
              <a:rPr lang="en-US" sz="2000" dirty="0" smtClean="0"/>
              <a:t> requirement:</a:t>
            </a:r>
          </a:p>
          <a:p>
            <a:r>
              <a:rPr lang="en-US" sz="2000" dirty="0" smtClean="0"/>
              <a:t>  Eventually (</a:t>
            </a:r>
            <a:r>
              <a:rPr lang="en-US" sz="2000" dirty="0" err="1" smtClean="0"/>
              <a:t>x,y</a:t>
            </a:r>
            <a:r>
              <a:rPr lang="en-US" sz="2000" dirty="0" smtClean="0"/>
              <a:t>) = (x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, y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) &amp;</a:t>
            </a:r>
          </a:p>
          <a:p>
            <a:r>
              <a:rPr lang="en-US" sz="2000" dirty="0" smtClean="0"/>
              <a:t>  Eventually (</a:t>
            </a:r>
            <a:r>
              <a:rPr lang="en-US" sz="2000" dirty="0" err="1" smtClean="0"/>
              <a:t>x’,y</a:t>
            </a:r>
            <a:r>
              <a:rPr lang="en-US" sz="2000" dirty="0" smtClean="0"/>
              <a:t>’) = (x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, y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) 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52400" y="5486400"/>
            <a:ext cx="4407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Performance: Reduce distance travelled!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734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27" grpId="0"/>
      <p:bldP spid="28" grpId="0"/>
      <p:bldP spid="31" grpId="0"/>
      <p:bldP spid="32" grpId="0"/>
      <p:bldP spid="4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Modeling Obstacles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 modeling and analysis, in context of motion planning, need to simplify obstacle shapes and complexity of image processing algorithms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Simplicity and abstraction: Key to modeling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Assume each obstacle/estimate is a circle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be described by coordinates of center and radius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Assumption: Real obstacle is always contained in estimated circle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Alternative: ellipses (more accurate)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an obstacle with center (x</a:t>
            </a:r>
            <a:r>
              <a:rPr lang="en-US" sz="2000" baseline="-25000" dirty="0" smtClean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,y</a:t>
            </a:r>
            <a:r>
              <a:rPr lang="en-US" sz="2000" baseline="-25000" dirty="0" smtClean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) and radius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Radius of smallest circle that envelopes the actual obstacle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Estimate of the obstacle as computed by a robot using image processing algorithms of a robot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circle with center (x</a:t>
            </a:r>
            <a:r>
              <a:rPr lang="en-US" sz="2000" baseline="-25000" dirty="0" smtClean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,y</a:t>
            </a:r>
            <a:r>
              <a:rPr lang="en-US" sz="2000" baseline="-25000" dirty="0" smtClean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) and radius e &gt;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Closer is the robot to the obstacle, better is the estimate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Decreases with distance of robot from obstacle, and converges to r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83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Self-Regulating Switching Thermostat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1568928" y="2678142"/>
            <a:ext cx="80324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4245628" y="2475443"/>
            <a:ext cx="246195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2372170" y="1671526"/>
            <a:ext cx="1905000" cy="1525855"/>
            <a:chOff x="1752600" y="2969945"/>
            <a:chExt cx="1905000" cy="1525855"/>
          </a:xfrm>
        </p:grpSpPr>
        <p:sp>
          <p:nvSpPr>
            <p:cNvPr id="75" name="TextBox 74"/>
            <p:cNvSpPr txBox="1"/>
            <p:nvPr/>
          </p:nvSpPr>
          <p:spPr>
            <a:xfrm>
              <a:off x="2362200" y="2969945"/>
              <a:ext cx="4739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off</a:t>
              </a:r>
              <a:endParaRPr lang="en-US" sz="2000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752600" y="3418069"/>
              <a:ext cx="1905000" cy="107773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707578" y="1671526"/>
            <a:ext cx="1905000" cy="1525855"/>
            <a:chOff x="1752600" y="2969945"/>
            <a:chExt cx="1905000" cy="1525855"/>
          </a:xfrm>
        </p:grpSpPr>
        <p:sp>
          <p:nvSpPr>
            <p:cNvPr id="40" name="TextBox 39"/>
            <p:cNvSpPr txBox="1"/>
            <p:nvPr/>
          </p:nvSpPr>
          <p:spPr>
            <a:xfrm>
              <a:off x="2372170" y="2969945"/>
              <a:ext cx="4539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on</a:t>
              </a:r>
              <a:endParaRPr lang="en-US" sz="2000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1752600" y="3418069"/>
              <a:ext cx="1905000" cy="107773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3" name="Straight Arrow Connector 42"/>
          <p:cNvCxnSpPr/>
          <p:nvPr/>
        </p:nvCxnSpPr>
        <p:spPr>
          <a:xfrm>
            <a:off x="4245628" y="2878018"/>
            <a:ext cx="246195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754203" y="3886200"/>
            <a:ext cx="35996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State machine with two modes +</a:t>
            </a:r>
            <a:endParaRPr lang="en-US" sz="2000" dirty="0"/>
          </a:p>
        </p:txBody>
      </p:sp>
      <p:sp>
        <p:nvSpPr>
          <p:cNvPr id="46" name="TextBox 45"/>
          <p:cNvSpPr txBox="1"/>
          <p:nvPr/>
        </p:nvSpPr>
        <p:spPr>
          <a:xfrm>
            <a:off x="754203" y="4315079"/>
            <a:ext cx="5406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State variable T to model temperature: type </a:t>
            </a:r>
            <a:r>
              <a:rPr lang="en-US" sz="2000" b="1" dirty="0" err="1" smtClean="0"/>
              <a:t>cont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47" name="TextBox 46"/>
          <p:cNvSpPr txBox="1"/>
          <p:nvPr/>
        </p:nvSpPr>
        <p:spPr>
          <a:xfrm>
            <a:off x="754203" y="4800600"/>
            <a:ext cx="55154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 can be tested and updated during mode-switches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54203" y="5721967"/>
            <a:ext cx="79830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Invariants (as in timed model) constrain how long can a timed transition be</a:t>
            </a:r>
            <a:endParaRPr lang="en-US" sz="2000" dirty="0"/>
          </a:p>
        </p:txBody>
      </p:sp>
      <p:sp>
        <p:nvSpPr>
          <p:cNvPr id="49" name="TextBox 48"/>
          <p:cNvSpPr txBox="1"/>
          <p:nvPr/>
        </p:nvSpPr>
        <p:spPr>
          <a:xfrm>
            <a:off x="76200" y="2119650"/>
            <a:ext cx="2090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c</a:t>
            </a:r>
            <a:r>
              <a:rPr lang="en-US" sz="2000" dirty="0" err="1" smtClean="0"/>
              <a:t>ont</a:t>
            </a:r>
            <a:r>
              <a:rPr lang="en-US" sz="2000" dirty="0" smtClean="0"/>
              <a:t> 60 &lt;= T &lt;= 70</a:t>
            </a:r>
            <a:endParaRPr lang="en-US" sz="2000" dirty="0"/>
          </a:p>
        </p:txBody>
      </p:sp>
      <p:sp>
        <p:nvSpPr>
          <p:cNvPr id="52" name="TextBox 51"/>
          <p:cNvSpPr txBox="1"/>
          <p:nvPr/>
        </p:nvSpPr>
        <p:spPr>
          <a:xfrm>
            <a:off x="4839249" y="2061169"/>
            <a:ext cx="12747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(T &lt;= 62) ?</a:t>
            </a:r>
            <a:endParaRPr lang="en-US" sz="2000" dirty="0"/>
          </a:p>
        </p:txBody>
      </p:sp>
      <p:sp>
        <p:nvSpPr>
          <p:cNvPr id="53" name="TextBox 52"/>
          <p:cNvSpPr txBox="1"/>
          <p:nvPr/>
        </p:nvSpPr>
        <p:spPr>
          <a:xfrm>
            <a:off x="4839249" y="2884975"/>
            <a:ext cx="12747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(T &gt;= 68) ?</a:t>
            </a:r>
            <a:endParaRPr lang="en-US" sz="2000" dirty="0"/>
          </a:p>
        </p:txBody>
      </p:sp>
      <p:sp>
        <p:nvSpPr>
          <p:cNvPr id="54" name="TextBox 53"/>
          <p:cNvSpPr txBox="1"/>
          <p:nvPr/>
        </p:nvSpPr>
        <p:spPr>
          <a:xfrm>
            <a:off x="2765863" y="2258405"/>
            <a:ext cx="970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dT</a:t>
            </a:r>
            <a:r>
              <a:rPr lang="en-US" sz="2000" dirty="0" smtClean="0"/>
              <a:t> = -k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62" name="TextBox 61"/>
          <p:cNvSpPr txBox="1"/>
          <p:nvPr/>
        </p:nvSpPr>
        <p:spPr>
          <a:xfrm>
            <a:off x="6799906" y="2278032"/>
            <a:ext cx="1720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dT</a:t>
            </a:r>
            <a:r>
              <a:rPr lang="en-US" sz="2000" dirty="0" smtClean="0"/>
              <a:t> = k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(70 – T)</a:t>
            </a:r>
            <a:endParaRPr lang="en-US" sz="2000" dirty="0"/>
          </a:p>
        </p:txBody>
      </p:sp>
      <p:sp>
        <p:nvSpPr>
          <p:cNvPr id="63" name="TextBox 62"/>
          <p:cNvSpPr txBox="1"/>
          <p:nvPr/>
        </p:nvSpPr>
        <p:spPr>
          <a:xfrm>
            <a:off x="754203" y="5311397"/>
            <a:ext cx="8389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 changes continuously during timed transitions given by differential equations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780289" y="2796747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 &gt;= 60</a:t>
            </a:r>
            <a:endParaRPr lang="en-US" sz="2000" baseline="-25000" dirty="0"/>
          </a:p>
        </p:txBody>
      </p:sp>
      <p:sp>
        <p:nvSpPr>
          <p:cNvPr id="65" name="TextBox 64"/>
          <p:cNvSpPr txBox="1"/>
          <p:nvPr/>
        </p:nvSpPr>
        <p:spPr>
          <a:xfrm>
            <a:off x="7083491" y="2749092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 </a:t>
            </a:r>
            <a:r>
              <a:rPr lang="en-US" sz="2000" dirty="0"/>
              <a:t>&lt;</a:t>
            </a:r>
            <a:r>
              <a:rPr lang="en-US" sz="2000" dirty="0" smtClean="0"/>
              <a:t>= 70</a:t>
            </a:r>
            <a:endParaRPr lang="en-US" sz="2000" baseline="-25000" dirty="0"/>
          </a:p>
        </p:txBody>
      </p: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4578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839092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  <p:bldP spid="52" grpId="0"/>
      <p:bldP spid="53" grpId="0"/>
      <p:bldP spid="54" grpId="0"/>
      <p:bldP spid="62" grpId="0"/>
      <p:bldP spid="63" grpId="0"/>
      <p:bldP spid="64" grpId="0"/>
      <p:bldP spid="6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Obstacle Estimation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376992" y="5105400"/>
            <a:ext cx="4038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376992" y="1600200"/>
            <a:ext cx="4008" cy="3505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0" y="1295400"/>
            <a:ext cx="309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Y</a:t>
            </a:r>
          </a:p>
        </p:txBody>
      </p:sp>
      <p:sp>
        <p:nvSpPr>
          <p:cNvPr id="53" name="Freeform 52"/>
          <p:cNvSpPr/>
          <p:nvPr/>
        </p:nvSpPr>
        <p:spPr>
          <a:xfrm>
            <a:off x="1066800" y="2286000"/>
            <a:ext cx="677002" cy="477175"/>
          </a:xfrm>
          <a:custGeom>
            <a:avLst/>
            <a:gdLst>
              <a:gd name="connsiteX0" fmla="*/ 60145 w 677002"/>
              <a:gd name="connsiteY0" fmla="*/ 89663 h 477175"/>
              <a:gd name="connsiteX1" fmla="*/ 60145 w 677002"/>
              <a:gd name="connsiteY1" fmla="*/ 89663 h 477175"/>
              <a:gd name="connsiteX2" fmla="*/ 28883 w 677002"/>
              <a:gd name="connsiteY2" fmla="*/ 339755 h 477175"/>
              <a:gd name="connsiteX3" fmla="*/ 60145 w 677002"/>
              <a:gd name="connsiteY3" fmla="*/ 355386 h 477175"/>
              <a:gd name="connsiteX4" fmla="*/ 114853 w 677002"/>
              <a:gd name="connsiteY4" fmla="*/ 371017 h 477175"/>
              <a:gd name="connsiteX5" fmla="*/ 224268 w 677002"/>
              <a:gd name="connsiteY5" fmla="*/ 402278 h 477175"/>
              <a:gd name="connsiteX6" fmla="*/ 263345 w 677002"/>
              <a:gd name="connsiteY6" fmla="*/ 417909 h 477175"/>
              <a:gd name="connsiteX7" fmla="*/ 482176 w 677002"/>
              <a:gd name="connsiteY7" fmla="*/ 456986 h 477175"/>
              <a:gd name="connsiteX8" fmla="*/ 482176 w 677002"/>
              <a:gd name="connsiteY8" fmla="*/ 456986 h 477175"/>
              <a:gd name="connsiteX9" fmla="*/ 607222 w 677002"/>
              <a:gd name="connsiteY9" fmla="*/ 472617 h 477175"/>
              <a:gd name="connsiteX10" fmla="*/ 654114 w 677002"/>
              <a:gd name="connsiteY10" fmla="*/ 464801 h 477175"/>
              <a:gd name="connsiteX11" fmla="*/ 638483 w 677002"/>
              <a:gd name="connsiteY11" fmla="*/ 433540 h 477175"/>
              <a:gd name="connsiteX12" fmla="*/ 622853 w 677002"/>
              <a:gd name="connsiteY12" fmla="*/ 378832 h 477175"/>
              <a:gd name="connsiteX13" fmla="*/ 630668 w 677002"/>
              <a:gd name="connsiteY13" fmla="*/ 347571 h 477175"/>
              <a:gd name="connsiteX14" fmla="*/ 646299 w 677002"/>
              <a:gd name="connsiteY14" fmla="*/ 245971 h 477175"/>
              <a:gd name="connsiteX15" fmla="*/ 638483 w 677002"/>
              <a:gd name="connsiteY15" fmla="*/ 34955 h 477175"/>
              <a:gd name="connsiteX16" fmla="*/ 513437 w 677002"/>
              <a:gd name="connsiteY16" fmla="*/ 42771 h 477175"/>
              <a:gd name="connsiteX17" fmla="*/ 458729 w 677002"/>
              <a:gd name="connsiteY17" fmla="*/ 66217 h 477175"/>
              <a:gd name="connsiteX18" fmla="*/ 404022 w 677002"/>
              <a:gd name="connsiteY18" fmla="*/ 81848 h 477175"/>
              <a:gd name="connsiteX19" fmla="*/ 380576 w 677002"/>
              <a:gd name="connsiteY19" fmla="*/ 89663 h 477175"/>
              <a:gd name="connsiteX20" fmla="*/ 318053 w 677002"/>
              <a:gd name="connsiteY20" fmla="*/ 120924 h 477175"/>
              <a:gd name="connsiteX21" fmla="*/ 294606 w 677002"/>
              <a:gd name="connsiteY21" fmla="*/ 136555 h 477175"/>
              <a:gd name="connsiteX22" fmla="*/ 263345 w 677002"/>
              <a:gd name="connsiteY22" fmla="*/ 160001 h 477175"/>
              <a:gd name="connsiteX23" fmla="*/ 200822 w 677002"/>
              <a:gd name="connsiteY23" fmla="*/ 191263 h 477175"/>
              <a:gd name="connsiteX24" fmla="*/ 161745 w 677002"/>
              <a:gd name="connsiteY24" fmla="*/ 183448 h 477175"/>
              <a:gd name="connsiteX25" fmla="*/ 146114 w 677002"/>
              <a:gd name="connsiteY25" fmla="*/ 152186 h 477175"/>
              <a:gd name="connsiteX26" fmla="*/ 130483 w 677002"/>
              <a:gd name="connsiteY26" fmla="*/ 128740 h 477175"/>
              <a:gd name="connsiteX27" fmla="*/ 99222 w 677002"/>
              <a:gd name="connsiteY27" fmla="*/ 89663 h 477175"/>
              <a:gd name="connsiteX28" fmla="*/ 60145 w 677002"/>
              <a:gd name="connsiteY28" fmla="*/ 89663 h 47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77002" h="477175">
                <a:moveTo>
                  <a:pt x="60145" y="89663"/>
                </a:moveTo>
                <a:lnTo>
                  <a:pt x="60145" y="89663"/>
                </a:lnTo>
                <a:cubicBezTo>
                  <a:pt x="41894" y="162669"/>
                  <a:pt x="0" y="258883"/>
                  <a:pt x="28883" y="339755"/>
                </a:cubicBezTo>
                <a:cubicBezTo>
                  <a:pt x="32802" y="350727"/>
                  <a:pt x="49196" y="351404"/>
                  <a:pt x="60145" y="355386"/>
                </a:cubicBezTo>
                <a:cubicBezTo>
                  <a:pt x="77969" y="361867"/>
                  <a:pt x="96617" y="365807"/>
                  <a:pt x="114853" y="371017"/>
                </a:cubicBezTo>
                <a:cubicBezTo>
                  <a:pt x="167558" y="406154"/>
                  <a:pt x="113477" y="374581"/>
                  <a:pt x="224268" y="402278"/>
                </a:cubicBezTo>
                <a:cubicBezTo>
                  <a:pt x="237878" y="405681"/>
                  <a:pt x="249621" y="414998"/>
                  <a:pt x="263345" y="417909"/>
                </a:cubicBezTo>
                <a:cubicBezTo>
                  <a:pt x="335830" y="433285"/>
                  <a:pt x="409232" y="443960"/>
                  <a:pt x="482176" y="456986"/>
                </a:cubicBezTo>
                <a:lnTo>
                  <a:pt x="482176" y="456986"/>
                </a:lnTo>
                <a:lnTo>
                  <a:pt x="607222" y="472617"/>
                </a:lnTo>
                <a:cubicBezTo>
                  <a:pt x="622853" y="470012"/>
                  <a:pt x="644215" y="477175"/>
                  <a:pt x="654114" y="464801"/>
                </a:cubicBezTo>
                <a:cubicBezTo>
                  <a:pt x="661392" y="455704"/>
                  <a:pt x="643072" y="444248"/>
                  <a:pt x="638483" y="433540"/>
                </a:cubicBezTo>
                <a:cubicBezTo>
                  <a:pt x="631756" y="417844"/>
                  <a:pt x="626818" y="394694"/>
                  <a:pt x="622853" y="378832"/>
                </a:cubicBezTo>
                <a:cubicBezTo>
                  <a:pt x="625458" y="368412"/>
                  <a:pt x="629149" y="358204"/>
                  <a:pt x="630668" y="347571"/>
                </a:cubicBezTo>
                <a:cubicBezTo>
                  <a:pt x="645778" y="241795"/>
                  <a:pt x="628166" y="300367"/>
                  <a:pt x="646299" y="245971"/>
                </a:cubicBezTo>
                <a:cubicBezTo>
                  <a:pt x="643694" y="175632"/>
                  <a:pt x="677002" y="93867"/>
                  <a:pt x="638483" y="34955"/>
                </a:cubicBezTo>
                <a:cubicBezTo>
                  <a:pt x="615628" y="0"/>
                  <a:pt x="554583" y="35615"/>
                  <a:pt x="513437" y="42771"/>
                </a:cubicBezTo>
                <a:cubicBezTo>
                  <a:pt x="493890" y="46170"/>
                  <a:pt x="477413" y="59544"/>
                  <a:pt x="458729" y="66217"/>
                </a:cubicBezTo>
                <a:cubicBezTo>
                  <a:pt x="440868" y="72596"/>
                  <a:pt x="422188" y="76398"/>
                  <a:pt x="404022" y="81848"/>
                </a:cubicBezTo>
                <a:cubicBezTo>
                  <a:pt x="396131" y="84215"/>
                  <a:pt x="387944" y="85979"/>
                  <a:pt x="380576" y="89663"/>
                </a:cubicBezTo>
                <a:cubicBezTo>
                  <a:pt x="306750" y="126575"/>
                  <a:pt x="370924" y="103301"/>
                  <a:pt x="318053" y="120924"/>
                </a:cubicBezTo>
                <a:cubicBezTo>
                  <a:pt x="310237" y="126134"/>
                  <a:pt x="302250" y="131095"/>
                  <a:pt x="294606" y="136555"/>
                </a:cubicBezTo>
                <a:cubicBezTo>
                  <a:pt x="284007" y="144126"/>
                  <a:pt x="274596" y="153438"/>
                  <a:pt x="263345" y="160001"/>
                </a:cubicBezTo>
                <a:cubicBezTo>
                  <a:pt x="243218" y="171742"/>
                  <a:pt x="200822" y="191263"/>
                  <a:pt x="200822" y="191263"/>
                </a:cubicBezTo>
                <a:cubicBezTo>
                  <a:pt x="187796" y="188658"/>
                  <a:pt x="172554" y="191169"/>
                  <a:pt x="161745" y="183448"/>
                </a:cubicBezTo>
                <a:cubicBezTo>
                  <a:pt x="152264" y="176676"/>
                  <a:pt x="151894" y="162302"/>
                  <a:pt x="146114" y="152186"/>
                </a:cubicBezTo>
                <a:cubicBezTo>
                  <a:pt x="141454" y="144031"/>
                  <a:pt x="135693" y="136555"/>
                  <a:pt x="130483" y="128740"/>
                </a:cubicBezTo>
                <a:cubicBezTo>
                  <a:pt x="124570" y="110999"/>
                  <a:pt x="123968" y="93198"/>
                  <a:pt x="99222" y="89663"/>
                </a:cubicBezTo>
                <a:cubicBezTo>
                  <a:pt x="88589" y="88144"/>
                  <a:pt x="66658" y="89663"/>
                  <a:pt x="60145" y="89663"/>
                </a:cubicBezTo>
                <a:close/>
              </a:path>
            </a:pathLst>
          </a:cu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5257800" y="2819400"/>
            <a:ext cx="33325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Estimated radius e = r + a(d-r)</a:t>
            </a:r>
          </a:p>
          <a:p>
            <a:r>
              <a:rPr lang="en-US" sz="2000" dirty="0" smtClean="0"/>
              <a:t>  0 &lt; a &lt; 1 is a constant</a:t>
            </a:r>
          </a:p>
        </p:txBody>
      </p:sp>
      <p:sp>
        <p:nvSpPr>
          <p:cNvPr id="33" name="Oval 32"/>
          <p:cNvSpPr/>
          <p:nvPr/>
        </p:nvSpPr>
        <p:spPr>
          <a:xfrm>
            <a:off x="1066800" y="2133600"/>
            <a:ext cx="762000" cy="7620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36"/>
          <p:cNvGrpSpPr/>
          <p:nvPr/>
        </p:nvGrpSpPr>
        <p:grpSpPr>
          <a:xfrm>
            <a:off x="1089242" y="2362200"/>
            <a:ext cx="641393" cy="400110"/>
            <a:chOff x="1085234" y="4267199"/>
            <a:chExt cx="641393" cy="400110"/>
          </a:xfrm>
        </p:grpSpPr>
        <p:sp>
          <p:nvSpPr>
            <p:cNvPr id="36" name="Oval 35"/>
            <p:cNvSpPr/>
            <p:nvPr/>
          </p:nvSpPr>
          <p:spPr>
            <a:xfrm>
              <a:off x="1367592" y="4343399"/>
              <a:ext cx="80208" cy="476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085234" y="4267199"/>
              <a:ext cx="6413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x</a:t>
              </a:r>
              <a:r>
                <a:rPr lang="en-US" sz="2000" baseline="-25000" dirty="0" smtClean="0"/>
                <a:t>o</a:t>
              </a:r>
              <a:r>
                <a:rPr lang="en-US" sz="2000" dirty="0" smtClean="0"/>
                <a:t>,y</a:t>
              </a:r>
              <a:r>
                <a:rPr lang="en-US" sz="2000" baseline="-25000" dirty="0" smtClean="0"/>
                <a:t>o</a:t>
              </a:r>
            </a:p>
          </p:txBody>
        </p:sp>
      </p:grpSp>
      <p:cxnSp>
        <p:nvCxnSpPr>
          <p:cNvPr id="43" name="Straight Arrow Connector 42"/>
          <p:cNvCxnSpPr>
            <a:endCxn id="33" idx="0"/>
          </p:cNvCxnSpPr>
          <p:nvPr/>
        </p:nvCxnSpPr>
        <p:spPr>
          <a:xfrm flipV="1">
            <a:off x="1447800" y="2133600"/>
            <a:ext cx="0" cy="304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1447800" y="2133600"/>
            <a:ext cx="2744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r</a:t>
            </a:r>
          </a:p>
        </p:txBody>
      </p:sp>
      <p:sp>
        <p:nvSpPr>
          <p:cNvPr id="57" name="Oval 56"/>
          <p:cNvSpPr/>
          <p:nvPr/>
        </p:nvSpPr>
        <p:spPr>
          <a:xfrm>
            <a:off x="2057400" y="43148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1676400" y="1371600"/>
            <a:ext cx="27746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Estimate from distance d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828800" y="4419600"/>
            <a:ext cx="631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</a:t>
            </a:r>
            <a:r>
              <a:rPr lang="en-US" sz="2000" dirty="0" err="1" smtClean="0"/>
              <a:t>x,y</a:t>
            </a:r>
            <a:r>
              <a:rPr lang="en-US" sz="2000" dirty="0" smtClean="0"/>
              <a:t>)</a:t>
            </a:r>
          </a:p>
        </p:txBody>
      </p:sp>
      <p:cxnSp>
        <p:nvCxnSpPr>
          <p:cNvPr id="60" name="Straight Arrow Connector 59"/>
          <p:cNvCxnSpPr>
            <a:endCxn id="57" idx="1"/>
          </p:cNvCxnSpPr>
          <p:nvPr/>
        </p:nvCxnSpPr>
        <p:spPr>
          <a:xfrm>
            <a:off x="1447800" y="2438400"/>
            <a:ext cx="631918" cy="189877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1849338" y="3657600"/>
            <a:ext cx="12702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Distance d</a:t>
            </a:r>
          </a:p>
        </p:txBody>
      </p:sp>
      <p:sp>
        <p:nvSpPr>
          <p:cNvPr id="64" name="Oval 63"/>
          <p:cNvSpPr/>
          <p:nvPr/>
        </p:nvSpPr>
        <p:spPr>
          <a:xfrm>
            <a:off x="685800" y="1676400"/>
            <a:ext cx="1524000" cy="1600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Arrow Connector 64"/>
          <p:cNvCxnSpPr>
            <a:endCxn id="64" idx="3"/>
          </p:cNvCxnSpPr>
          <p:nvPr/>
        </p:nvCxnSpPr>
        <p:spPr>
          <a:xfrm flipH="1">
            <a:off x="908985" y="2438400"/>
            <a:ext cx="538815" cy="603856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990600" y="2743200"/>
            <a:ext cx="3129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e</a:t>
            </a:r>
          </a:p>
        </p:txBody>
      </p:sp>
      <p:sp>
        <p:nvSpPr>
          <p:cNvPr id="69" name="Oval 68"/>
          <p:cNvSpPr/>
          <p:nvPr/>
        </p:nvSpPr>
        <p:spPr>
          <a:xfrm>
            <a:off x="2514600" y="30194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227202" y="3124200"/>
            <a:ext cx="749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</a:t>
            </a:r>
            <a:r>
              <a:rPr lang="en-US" sz="2000" dirty="0" err="1" smtClean="0"/>
              <a:t>x’,y</a:t>
            </a:r>
            <a:r>
              <a:rPr lang="en-US" sz="2000" dirty="0" smtClean="0"/>
              <a:t>’)</a:t>
            </a:r>
          </a:p>
        </p:txBody>
      </p:sp>
      <p:cxnSp>
        <p:nvCxnSpPr>
          <p:cNvPr id="71" name="Straight Arrow Connector 70"/>
          <p:cNvCxnSpPr>
            <a:endCxn id="69" idx="1"/>
          </p:cNvCxnSpPr>
          <p:nvPr/>
        </p:nvCxnSpPr>
        <p:spPr>
          <a:xfrm>
            <a:off x="1447800" y="2438400"/>
            <a:ext cx="1089118" cy="603373"/>
          </a:xfrm>
          <a:prstGeom prst="straightConnector1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2257947" y="2514600"/>
            <a:ext cx="13263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Distance d’</a:t>
            </a:r>
          </a:p>
        </p:txBody>
      </p:sp>
      <p:sp>
        <p:nvSpPr>
          <p:cNvPr id="77" name="Oval 76"/>
          <p:cNvSpPr/>
          <p:nvPr/>
        </p:nvSpPr>
        <p:spPr>
          <a:xfrm>
            <a:off x="990600" y="2057400"/>
            <a:ext cx="914400" cy="914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1752600" y="1905000"/>
            <a:ext cx="283071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Estimate from distance d’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93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33" grpId="0" animBg="1"/>
      <p:bldP spid="56" grpId="0"/>
      <p:bldP spid="56" grpId="1"/>
      <p:bldP spid="57" grpId="0" animBg="1"/>
      <p:bldP spid="58" grpId="0"/>
      <p:bldP spid="59" grpId="0"/>
      <p:bldP spid="63" grpId="0"/>
      <p:bldP spid="64" grpId="0" animBg="1"/>
      <p:bldP spid="68" grpId="0"/>
      <p:bldP spid="68" grpId="1"/>
      <p:bldP spid="69" grpId="0" animBg="1"/>
      <p:bldP spid="70" grpId="0"/>
      <p:bldP spid="74" grpId="0"/>
      <p:bldP spid="77" grpId="0" animBg="1"/>
      <p:bldP spid="7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Rule for Obstacle Estimation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376992" y="5105400"/>
            <a:ext cx="4038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376992" y="1600200"/>
            <a:ext cx="4008" cy="3505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415592" y="4800600"/>
            <a:ext cx="317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1295400"/>
            <a:ext cx="309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Y</a:t>
            </a:r>
          </a:p>
        </p:txBody>
      </p:sp>
      <p:sp>
        <p:nvSpPr>
          <p:cNvPr id="36" name="Oval 35"/>
          <p:cNvSpPr/>
          <p:nvPr/>
        </p:nvSpPr>
        <p:spPr>
          <a:xfrm>
            <a:off x="1367592" y="42386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1138992" y="4343400"/>
            <a:ext cx="631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</a:t>
            </a:r>
            <a:r>
              <a:rPr lang="en-US" sz="2000" dirty="0" err="1" smtClean="0"/>
              <a:t>x,y</a:t>
            </a:r>
            <a:r>
              <a:rPr lang="en-US" sz="2000" dirty="0" smtClean="0"/>
              <a:t>)</a:t>
            </a:r>
          </a:p>
        </p:txBody>
      </p:sp>
      <p:cxnSp>
        <p:nvCxnSpPr>
          <p:cNvPr id="39" name="Straight Arrow Connector 38"/>
          <p:cNvCxnSpPr/>
          <p:nvPr/>
        </p:nvCxnSpPr>
        <p:spPr>
          <a:xfrm flipH="1" flipV="1">
            <a:off x="1291392" y="3581400"/>
            <a:ext cx="152400" cy="685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1443792" y="3352800"/>
            <a:ext cx="317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Symbol" pitchFamily="18" charset="2"/>
              </a:rPr>
              <a:t>q</a:t>
            </a:r>
          </a:p>
        </p:txBody>
      </p:sp>
      <p:sp>
        <p:nvSpPr>
          <p:cNvPr id="48" name="Oval 47"/>
          <p:cNvSpPr/>
          <p:nvPr/>
        </p:nvSpPr>
        <p:spPr>
          <a:xfrm>
            <a:off x="1824792" y="16478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2065038" y="1524000"/>
            <a:ext cx="8308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Target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062792" y="1524000"/>
            <a:ext cx="730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(x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,y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267200" y="1981200"/>
            <a:ext cx="41737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Robot R maintains radii e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and e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that</a:t>
            </a:r>
          </a:p>
          <a:p>
            <a:r>
              <a:rPr lang="en-US" sz="2000" dirty="0" smtClean="0"/>
              <a:t>are estimates of the obstacles</a:t>
            </a:r>
          </a:p>
        </p:txBody>
      </p:sp>
      <p:grpSp>
        <p:nvGrpSpPr>
          <p:cNvPr id="3" name="Group 58"/>
          <p:cNvGrpSpPr/>
          <p:nvPr/>
        </p:nvGrpSpPr>
        <p:grpSpPr>
          <a:xfrm>
            <a:off x="1066800" y="2057400"/>
            <a:ext cx="1005230" cy="914400"/>
            <a:chOff x="1066800" y="2057400"/>
            <a:chExt cx="1005230" cy="914400"/>
          </a:xfrm>
        </p:grpSpPr>
        <p:sp>
          <p:nvSpPr>
            <p:cNvPr id="54" name="TextBox 53"/>
            <p:cNvSpPr txBox="1"/>
            <p:nvPr/>
          </p:nvSpPr>
          <p:spPr>
            <a:xfrm>
              <a:off x="1524000" y="2514600"/>
              <a:ext cx="3994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e</a:t>
              </a:r>
              <a:r>
                <a:rPr lang="en-US" sz="2000" baseline="-25000" dirty="0" smtClean="0"/>
                <a:t>1</a:t>
              </a:r>
            </a:p>
          </p:txBody>
        </p:sp>
        <p:sp>
          <p:nvSpPr>
            <p:cNvPr id="33" name="Oval 32"/>
            <p:cNvSpPr/>
            <p:nvPr/>
          </p:nvSpPr>
          <p:spPr>
            <a:xfrm>
              <a:off x="1066800" y="2057400"/>
              <a:ext cx="914400" cy="914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Arrow Connector 46"/>
            <p:cNvCxnSpPr>
              <a:endCxn id="33" idx="4"/>
            </p:cNvCxnSpPr>
            <p:nvPr/>
          </p:nvCxnSpPr>
          <p:spPr>
            <a:xfrm>
              <a:off x="1524000" y="25146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1097340" y="2133600"/>
              <a:ext cx="9746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(x</a:t>
              </a:r>
              <a:r>
                <a:rPr lang="en-US" sz="2000" baseline="-25000" dirty="0" smtClean="0"/>
                <a:t>o1</a:t>
              </a:r>
              <a:r>
                <a:rPr lang="en-US" sz="2000" dirty="0" smtClean="0"/>
                <a:t>,y</a:t>
              </a:r>
              <a:r>
                <a:rPr lang="en-US" sz="2000" baseline="-25000" dirty="0" smtClean="0"/>
                <a:t>o1</a:t>
              </a:r>
              <a:r>
                <a:rPr lang="en-US" sz="2000" dirty="0" smtClean="0"/>
                <a:t>)</a:t>
              </a:r>
            </a:p>
          </p:txBody>
        </p:sp>
      </p:grpSp>
      <p:grpSp>
        <p:nvGrpSpPr>
          <p:cNvPr id="4" name="Group 59"/>
          <p:cNvGrpSpPr/>
          <p:nvPr/>
        </p:nvGrpSpPr>
        <p:grpSpPr>
          <a:xfrm>
            <a:off x="2209800" y="1905000"/>
            <a:ext cx="1143000" cy="1066800"/>
            <a:chOff x="990600" y="1981200"/>
            <a:chExt cx="1143000" cy="1066800"/>
          </a:xfrm>
        </p:grpSpPr>
        <p:sp>
          <p:nvSpPr>
            <p:cNvPr id="61" name="TextBox 60"/>
            <p:cNvSpPr txBox="1"/>
            <p:nvPr/>
          </p:nvSpPr>
          <p:spPr>
            <a:xfrm>
              <a:off x="1524000" y="2514600"/>
              <a:ext cx="3994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e</a:t>
              </a:r>
              <a:r>
                <a:rPr lang="en-US" sz="2000" baseline="-25000" dirty="0" smtClean="0"/>
                <a:t>2</a:t>
              </a:r>
            </a:p>
          </p:txBody>
        </p:sp>
        <p:sp>
          <p:nvSpPr>
            <p:cNvPr id="62" name="Oval 61"/>
            <p:cNvSpPr/>
            <p:nvPr/>
          </p:nvSpPr>
          <p:spPr>
            <a:xfrm>
              <a:off x="990600" y="1981200"/>
              <a:ext cx="1143000" cy="10668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>
              <a:endCxn id="62" idx="4"/>
            </p:cNvCxnSpPr>
            <p:nvPr/>
          </p:nvCxnSpPr>
          <p:spPr>
            <a:xfrm>
              <a:off x="1524000" y="2514600"/>
              <a:ext cx="38100" cy="5334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1097340" y="2133600"/>
              <a:ext cx="9746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(x</a:t>
              </a:r>
              <a:r>
                <a:rPr lang="en-US" sz="2000" baseline="-25000" dirty="0" smtClean="0"/>
                <a:t>o2</a:t>
              </a:r>
              <a:r>
                <a:rPr lang="en-US" sz="2000" dirty="0" smtClean="0"/>
                <a:t>,y</a:t>
              </a:r>
              <a:r>
                <a:rPr lang="en-US" sz="2000" baseline="-25000" dirty="0" smtClean="0"/>
                <a:t>o2</a:t>
              </a:r>
              <a:r>
                <a:rPr lang="en-US" sz="2000" dirty="0" smtClean="0"/>
                <a:t>)</a:t>
              </a: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3822671" y="3048000"/>
            <a:ext cx="53213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Obstacle estimation is computationally expensive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3804653" y="3657600"/>
            <a:ext cx="53393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Every t</a:t>
            </a:r>
            <a:r>
              <a:rPr lang="en-US" sz="2000" baseline="-25000" dirty="0" smtClean="0"/>
              <a:t>e</a:t>
            </a:r>
            <a:r>
              <a:rPr lang="en-US" sz="2000" dirty="0" smtClean="0"/>
              <a:t> seconds, robot executes discrete update:</a:t>
            </a:r>
          </a:p>
          <a:p>
            <a:r>
              <a:rPr lang="en-US" sz="2000" dirty="0" smtClean="0"/>
              <a:t>   e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:= min( e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, r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+ a(dist((</a:t>
            </a:r>
            <a:r>
              <a:rPr lang="en-US" sz="2000" dirty="0" err="1" smtClean="0"/>
              <a:t>x,y</a:t>
            </a:r>
            <a:r>
              <a:rPr lang="en-US" sz="2000" dirty="0" smtClean="0"/>
              <a:t>), (x</a:t>
            </a:r>
            <a:r>
              <a:rPr lang="en-US" sz="2000" baseline="-25000" dirty="0" smtClean="0"/>
              <a:t>o1</a:t>
            </a:r>
            <a:r>
              <a:rPr lang="en-US" sz="2000" dirty="0" smtClean="0"/>
              <a:t>,y</a:t>
            </a:r>
            <a:r>
              <a:rPr lang="en-US" sz="2000" baseline="-25000" dirty="0" smtClean="0"/>
              <a:t>o1</a:t>
            </a:r>
            <a:r>
              <a:rPr lang="en-US" sz="2000" dirty="0" smtClean="0"/>
              <a:t>)) –r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);</a:t>
            </a:r>
          </a:p>
          <a:p>
            <a:r>
              <a:rPr lang="en-US" sz="2000" dirty="0" smtClean="0"/>
              <a:t>   e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:= min( e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, r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+ a(dist((</a:t>
            </a:r>
            <a:r>
              <a:rPr lang="en-US" sz="2000" dirty="0" err="1" smtClean="0"/>
              <a:t>x,y</a:t>
            </a:r>
            <a:r>
              <a:rPr lang="en-US" sz="2000" dirty="0" smtClean="0"/>
              <a:t>), (x</a:t>
            </a:r>
            <a:r>
              <a:rPr lang="en-US" sz="2000" baseline="-25000" dirty="0" smtClean="0"/>
              <a:t>o2</a:t>
            </a:r>
            <a:r>
              <a:rPr lang="en-US" sz="2000" dirty="0" smtClean="0"/>
              <a:t>,y</a:t>
            </a:r>
            <a:r>
              <a:rPr lang="en-US" sz="2000" baseline="-25000" dirty="0" smtClean="0"/>
              <a:t>o2</a:t>
            </a:r>
            <a:r>
              <a:rPr lang="en-US" sz="2000" dirty="0" smtClean="0"/>
              <a:t>)) –r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);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657600" y="5562600"/>
            <a:ext cx="4085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Computation of robot R’ is symmetric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041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72" grpId="0"/>
      <p:bldP spid="73" grpId="0"/>
      <p:bldP spid="7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Path Planning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376992" y="5105400"/>
            <a:ext cx="4038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376992" y="1600200"/>
            <a:ext cx="4008" cy="3505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415592" y="4800600"/>
            <a:ext cx="317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1295400"/>
            <a:ext cx="309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Y</a:t>
            </a:r>
          </a:p>
        </p:txBody>
      </p:sp>
      <p:sp>
        <p:nvSpPr>
          <p:cNvPr id="36" name="Oval 35"/>
          <p:cNvSpPr/>
          <p:nvPr/>
        </p:nvSpPr>
        <p:spPr>
          <a:xfrm>
            <a:off x="1367592" y="42386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1138992" y="4343400"/>
            <a:ext cx="631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</a:t>
            </a:r>
            <a:r>
              <a:rPr lang="en-US" sz="2000" dirty="0" err="1" smtClean="0"/>
              <a:t>x,y</a:t>
            </a:r>
            <a:r>
              <a:rPr lang="en-US" sz="2000" dirty="0" smtClean="0"/>
              <a:t>)</a:t>
            </a:r>
          </a:p>
        </p:txBody>
      </p:sp>
      <p:cxnSp>
        <p:nvCxnSpPr>
          <p:cNvPr id="39" name="Straight Arrow Connector 38"/>
          <p:cNvCxnSpPr>
            <a:endCxn id="48" idx="4"/>
          </p:cNvCxnSpPr>
          <p:nvPr/>
        </p:nvCxnSpPr>
        <p:spPr>
          <a:xfrm flipV="1">
            <a:off x="1447800" y="1800255"/>
            <a:ext cx="453192" cy="246694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1295400" y="3429000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baseline="-25000" dirty="0" smtClean="0">
                <a:latin typeface="Symbol" pitchFamily="18" charset="2"/>
              </a:rPr>
              <a:t>0</a:t>
            </a:r>
          </a:p>
        </p:txBody>
      </p:sp>
      <p:sp>
        <p:nvSpPr>
          <p:cNvPr id="48" name="Oval 47"/>
          <p:cNvSpPr/>
          <p:nvPr/>
        </p:nvSpPr>
        <p:spPr>
          <a:xfrm>
            <a:off x="1824792" y="16478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1062792" y="1524000"/>
            <a:ext cx="730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(x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,y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747010" y="1447800"/>
            <a:ext cx="3929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Shortest path: Straight line to target</a:t>
            </a:r>
          </a:p>
          <a:p>
            <a:r>
              <a:rPr lang="en-US" sz="2000" dirty="0" smtClean="0"/>
              <a:t>Preferred direction 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baseline="-25000" dirty="0" smtClean="0"/>
              <a:t>0</a:t>
            </a:r>
          </a:p>
        </p:txBody>
      </p:sp>
      <p:sp>
        <p:nvSpPr>
          <p:cNvPr id="33" name="Oval 32"/>
          <p:cNvSpPr/>
          <p:nvPr/>
        </p:nvSpPr>
        <p:spPr>
          <a:xfrm>
            <a:off x="1066800" y="2286000"/>
            <a:ext cx="1066800" cy="1066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1828800" y="2286000"/>
            <a:ext cx="1295400" cy="1219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>
            <a:stCxn id="36" idx="7"/>
          </p:cNvCxnSpPr>
          <p:nvPr/>
        </p:nvCxnSpPr>
        <p:spPr>
          <a:xfrm flipV="1">
            <a:off x="1497674" y="2971800"/>
            <a:ext cx="635926" cy="128917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3" idx="6"/>
          </p:cNvCxnSpPr>
          <p:nvPr/>
        </p:nvCxnSpPr>
        <p:spPr>
          <a:xfrm flipH="1" flipV="1">
            <a:off x="1905000" y="1752600"/>
            <a:ext cx="228600" cy="1066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1676400" y="3581400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baseline="-25000" dirty="0" smtClean="0">
                <a:latin typeface="Symbol" pitchFamily="18" charset="2"/>
              </a:rPr>
              <a:t>2</a:t>
            </a:r>
          </a:p>
        </p:txBody>
      </p:sp>
      <p:cxnSp>
        <p:nvCxnSpPr>
          <p:cNvPr id="52" name="Straight Arrow Connector 51"/>
          <p:cNvCxnSpPr/>
          <p:nvPr/>
        </p:nvCxnSpPr>
        <p:spPr>
          <a:xfrm flipH="1" flipV="1">
            <a:off x="1066800" y="2971800"/>
            <a:ext cx="350846" cy="129300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33" idx="1"/>
            <a:endCxn id="50" idx="3"/>
          </p:cNvCxnSpPr>
          <p:nvPr/>
        </p:nvCxnSpPr>
        <p:spPr>
          <a:xfrm flipV="1">
            <a:off x="1223029" y="1724055"/>
            <a:ext cx="570732" cy="71817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838200" y="3429000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baseline="-25000" dirty="0" smtClean="0">
                <a:latin typeface="Symbol" pitchFamily="18" charset="2"/>
              </a:rPr>
              <a:t>1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733800" y="2209800"/>
            <a:ext cx="53143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If estimate of obstacle 1 intersects straight path,</a:t>
            </a:r>
          </a:p>
          <a:p>
            <a:r>
              <a:rPr lang="en-US" sz="2000" dirty="0" smtClean="0"/>
              <a:t>calculate two paths that are tangents to obstacle </a:t>
            </a:r>
          </a:p>
        </p:txBody>
      </p:sp>
      <p:cxnSp>
        <p:nvCxnSpPr>
          <p:cNvPr id="67" name="Straight Arrow Connector 66"/>
          <p:cNvCxnSpPr>
            <a:stCxn id="36" idx="7"/>
          </p:cNvCxnSpPr>
          <p:nvPr/>
        </p:nvCxnSpPr>
        <p:spPr>
          <a:xfrm flipV="1">
            <a:off x="1497674" y="3429000"/>
            <a:ext cx="1321726" cy="83197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endCxn id="48" idx="6"/>
          </p:cNvCxnSpPr>
          <p:nvPr/>
        </p:nvCxnSpPr>
        <p:spPr>
          <a:xfrm flipH="1" flipV="1">
            <a:off x="1977192" y="1724055"/>
            <a:ext cx="994608" cy="78431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2286000" y="3581400"/>
            <a:ext cx="457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baseline="-25000" dirty="0" smtClean="0">
                <a:latin typeface="Symbol" pitchFamily="18" charset="2"/>
              </a:rPr>
              <a:t>4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3747010" y="2895600"/>
            <a:ext cx="53969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If estimate of obstacle 2 intersects straight path,</a:t>
            </a:r>
          </a:p>
          <a:p>
            <a:r>
              <a:rPr lang="en-US" sz="2000" dirty="0" smtClean="0"/>
              <a:t>or obstacle 1, calculate tangent paths 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2266814" y="1676400"/>
            <a:ext cx="975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Path P4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533400" y="1981200"/>
            <a:ext cx="975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Path P1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3733800" y="3581400"/>
            <a:ext cx="30404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Plausible paths: P1 and P4 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3733800" y="4038600"/>
            <a:ext cx="46072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Calculate which one is shorter:</a:t>
            </a:r>
          </a:p>
          <a:p>
            <a:r>
              <a:rPr lang="en-US" sz="2000" dirty="0" smtClean="0"/>
              <a:t>Planning algorithm returns either 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or 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baseline="-25000" dirty="0" smtClean="0"/>
              <a:t>4</a:t>
            </a:r>
            <a:r>
              <a:rPr lang="en-US" sz="2000" dirty="0" smtClean="0"/>
              <a:t>  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144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3" grpId="0"/>
      <p:bldP spid="33" grpId="0" animBg="1"/>
      <p:bldP spid="62" grpId="0" animBg="1"/>
      <p:bldP spid="51" grpId="0"/>
      <p:bldP spid="65" grpId="0"/>
      <p:bldP spid="66" grpId="0"/>
      <p:bldP spid="78" grpId="0"/>
      <p:bldP spid="79" grpId="0"/>
      <p:bldP spid="80" grpId="0"/>
      <p:bldP spid="81" grpId="0"/>
      <p:bldP spid="82" grpId="0"/>
      <p:bldP spid="8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Path Planning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Function plan with inputs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Current position of robot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Target position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Obstacle 1 position (center and radius estimate)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Obstacle 2 position (center and radius estimate)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Output: Direction for motion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Best possible path to target while avoiding obstacles assuming estimates are correct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Function plan written in C code (can be embedded in model)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Does it help to execute planning algorithm again as robot moves 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Yes! Estimates may improve suggesting shorter paths</a:t>
            </a:r>
          </a:p>
          <a:p>
            <a:pPr marL="914400" lvl="1" indent="-4572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Invoke planning algorithm every </a:t>
            </a:r>
            <a:r>
              <a:rPr lang="en-US" sz="2000" dirty="0" err="1" smtClean="0">
                <a:latin typeface="Comic Sans MS" pitchFamily="66" charset="0"/>
              </a:rPr>
              <a:t>t</a:t>
            </a:r>
            <a:r>
              <a:rPr lang="en-US" sz="2000" baseline="-25000" dirty="0" err="1" smtClean="0">
                <a:latin typeface="Comic Sans MS" pitchFamily="66" charset="0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 seconds</a:t>
            </a:r>
          </a:p>
          <a:p>
            <a:pPr marL="914400" lvl="1" indent="-4572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24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Communication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Each robot has its own estimate of each obstacle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Robot 2’s estimates may be better than Robot 1’s own estimates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Strategy: Every t</a:t>
            </a:r>
            <a:r>
              <a:rPr lang="en-US" sz="2000" baseline="-25000" dirty="0" smtClean="0">
                <a:latin typeface="Comic Sans MS" pitchFamily="66" charset="0"/>
              </a:rPr>
              <a:t>c</a:t>
            </a:r>
            <a:r>
              <a:rPr lang="en-US" sz="2000" dirty="0" smtClean="0">
                <a:latin typeface="Comic Sans MS" pitchFamily="66" charset="0"/>
              </a:rPr>
              <a:t> seconds, send your own estimates to the other robot, and receive estimates from the other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your own estimates are e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and e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and receive estimates e’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and e’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execute</a:t>
            </a:r>
          </a:p>
          <a:p>
            <a:pPr marL="914400" lvl="1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e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:= min (e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e’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); e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:= min (e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e’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34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Effect of Coordination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376992" y="5105400"/>
            <a:ext cx="4038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376992" y="1600200"/>
            <a:ext cx="4008" cy="3505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415592" y="4800600"/>
            <a:ext cx="317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1295400"/>
            <a:ext cx="309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Y</a:t>
            </a:r>
          </a:p>
        </p:txBody>
      </p:sp>
      <p:sp>
        <p:nvSpPr>
          <p:cNvPr id="36" name="Oval 35"/>
          <p:cNvSpPr/>
          <p:nvPr/>
        </p:nvSpPr>
        <p:spPr>
          <a:xfrm>
            <a:off x="1367592" y="42386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1138992" y="4343400"/>
            <a:ext cx="6319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</a:t>
            </a:r>
            <a:r>
              <a:rPr lang="en-US" sz="2000" dirty="0" err="1" smtClean="0"/>
              <a:t>x,y</a:t>
            </a:r>
            <a:r>
              <a:rPr lang="en-US" sz="2000" dirty="0" smtClean="0"/>
              <a:t>)</a:t>
            </a:r>
          </a:p>
        </p:txBody>
      </p:sp>
      <p:cxnSp>
        <p:nvCxnSpPr>
          <p:cNvPr id="39" name="Straight Arrow Connector 38"/>
          <p:cNvCxnSpPr>
            <a:endCxn id="48" idx="4"/>
          </p:cNvCxnSpPr>
          <p:nvPr/>
        </p:nvCxnSpPr>
        <p:spPr>
          <a:xfrm flipV="1">
            <a:off x="1447800" y="1800255"/>
            <a:ext cx="453192" cy="246694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1824792" y="1647855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1062792" y="1524000"/>
            <a:ext cx="730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(x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,y</a:t>
            </a:r>
            <a:r>
              <a:rPr lang="en-US" sz="2000" baseline="-25000" dirty="0" smtClean="0"/>
              <a:t>f</a:t>
            </a:r>
            <a:r>
              <a:rPr lang="en-US" sz="2000" dirty="0" smtClean="0"/>
              <a:t>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226885" y="1600200"/>
            <a:ext cx="34253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Suppose Path P1 was preferred</a:t>
            </a:r>
          </a:p>
        </p:txBody>
      </p:sp>
      <p:sp>
        <p:nvSpPr>
          <p:cNvPr id="33" name="Oval 32"/>
          <p:cNvSpPr/>
          <p:nvPr/>
        </p:nvSpPr>
        <p:spPr>
          <a:xfrm>
            <a:off x="1066800" y="2286000"/>
            <a:ext cx="1066800" cy="1066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1905000" y="2362200"/>
            <a:ext cx="1295400" cy="1219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>
            <a:stCxn id="36" idx="7"/>
          </p:cNvCxnSpPr>
          <p:nvPr/>
        </p:nvCxnSpPr>
        <p:spPr>
          <a:xfrm flipV="1">
            <a:off x="1497674" y="2971800"/>
            <a:ext cx="635926" cy="128917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3" idx="6"/>
          </p:cNvCxnSpPr>
          <p:nvPr/>
        </p:nvCxnSpPr>
        <p:spPr>
          <a:xfrm flipH="1" flipV="1">
            <a:off x="1905000" y="1752600"/>
            <a:ext cx="228600" cy="1066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1066800" y="2971800"/>
            <a:ext cx="350846" cy="129300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33" idx="1"/>
            <a:endCxn id="50" idx="3"/>
          </p:cNvCxnSpPr>
          <p:nvPr/>
        </p:nvCxnSpPr>
        <p:spPr>
          <a:xfrm flipV="1">
            <a:off x="1223029" y="1724055"/>
            <a:ext cx="570732" cy="71817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36" idx="7"/>
          </p:cNvCxnSpPr>
          <p:nvPr/>
        </p:nvCxnSpPr>
        <p:spPr>
          <a:xfrm flipV="1">
            <a:off x="1497674" y="3505200"/>
            <a:ext cx="1397926" cy="75577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62" idx="7"/>
            <a:endCxn id="48" idx="6"/>
          </p:cNvCxnSpPr>
          <p:nvPr/>
        </p:nvCxnSpPr>
        <p:spPr>
          <a:xfrm flipH="1" flipV="1">
            <a:off x="1977192" y="1724055"/>
            <a:ext cx="1033501" cy="81669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2266814" y="1676400"/>
            <a:ext cx="975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Path P4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533400" y="1981200"/>
            <a:ext cx="9750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Path P1</a:t>
            </a:r>
          </a:p>
        </p:txBody>
      </p:sp>
      <p:sp>
        <p:nvSpPr>
          <p:cNvPr id="37" name="Oval 36"/>
          <p:cNvSpPr/>
          <p:nvPr/>
        </p:nvSpPr>
        <p:spPr>
          <a:xfrm>
            <a:off x="2209800" y="2628900"/>
            <a:ext cx="685800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4226885" y="2209800"/>
            <a:ext cx="384368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Communication with Robot 2 gives</a:t>
            </a:r>
          </a:p>
          <a:p>
            <a:r>
              <a:rPr lang="en-US" sz="2000" dirty="0" smtClean="0"/>
              <a:t>a better estimate of obstacle 2, but</a:t>
            </a:r>
          </a:p>
          <a:p>
            <a:r>
              <a:rPr lang="en-US" sz="2000" dirty="0" smtClean="0"/>
              <a:t>not for obstacle 1 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905000" y="1981200"/>
            <a:ext cx="4475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</a:rPr>
              <a:t>P2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226885" y="3581400"/>
            <a:ext cx="49171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Path P2 is now viable.</a:t>
            </a:r>
          </a:p>
          <a:p>
            <a:r>
              <a:rPr lang="en-US" sz="2000" dirty="0" smtClean="0"/>
              <a:t>Running planner again could choose path P2  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451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0" grpId="0"/>
      <p:bldP spid="44" grpId="0"/>
      <p:bldP spid="4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System of Robots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40"/>
          <p:cNvGrpSpPr/>
          <p:nvPr/>
        </p:nvGrpSpPr>
        <p:grpSpPr>
          <a:xfrm>
            <a:off x="1828800" y="1447800"/>
            <a:ext cx="4655670" cy="1295400"/>
            <a:chOff x="1828800" y="1219200"/>
            <a:chExt cx="4655670" cy="1295400"/>
          </a:xfrm>
        </p:grpSpPr>
        <p:sp>
          <p:nvSpPr>
            <p:cNvPr id="39" name="Rectangle 38"/>
            <p:cNvSpPr/>
            <p:nvPr/>
          </p:nvSpPr>
          <p:spPr>
            <a:xfrm>
              <a:off x="3352800" y="16002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4953000" y="20574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2590800" y="21336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1828800" y="1773823"/>
              <a:ext cx="13238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(real x real) in</a:t>
              </a:r>
              <a:endParaRPr lang="en-US" sz="16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029200" y="1676400"/>
              <a:ext cx="145527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(real x real) out</a:t>
              </a:r>
              <a:endParaRPr lang="en-US" sz="16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352800" y="1219200"/>
              <a:ext cx="19692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Hybrid process Robot</a:t>
              </a:r>
              <a:endParaRPr lang="en-US" sz="1600" dirty="0"/>
            </a:p>
          </p:txBody>
        </p:sp>
      </p:grpSp>
      <p:grpSp>
        <p:nvGrpSpPr>
          <p:cNvPr id="4" name="Group 44"/>
          <p:cNvGrpSpPr/>
          <p:nvPr/>
        </p:nvGrpSpPr>
        <p:grpSpPr>
          <a:xfrm>
            <a:off x="2133600" y="3810000"/>
            <a:ext cx="4343400" cy="1557754"/>
            <a:chOff x="2133600" y="3810000"/>
            <a:chExt cx="4343400" cy="1557754"/>
          </a:xfrm>
        </p:grpSpPr>
        <p:sp>
          <p:nvSpPr>
            <p:cNvPr id="23" name="Rectangle 22"/>
            <p:cNvSpPr/>
            <p:nvPr/>
          </p:nvSpPr>
          <p:spPr>
            <a:xfrm>
              <a:off x="2133600" y="41910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876800" y="41910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>
              <a:off x="3733800" y="44196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3733800" y="4953000"/>
              <a:ext cx="1143000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3733800" y="4038600"/>
              <a:ext cx="11234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(real x real)</a:t>
              </a:r>
              <a:endParaRPr lang="en-US" sz="16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733800" y="5029200"/>
              <a:ext cx="112344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(real x real)</a:t>
              </a:r>
              <a:endParaRPr lang="en-US" sz="16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876800" y="3810000"/>
              <a:ext cx="7911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Robot2</a:t>
              </a:r>
              <a:endParaRPr lang="en-US" sz="16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133600" y="3810000"/>
              <a:ext cx="7911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Robot1</a:t>
              </a:r>
              <a:endParaRPr lang="en-US" sz="16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553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849342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Robot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1600200" y="388620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52400" y="2667000"/>
            <a:ext cx="15733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clock z</a:t>
            </a:r>
            <a:r>
              <a:rPr lang="en-US" sz="1600" baseline="-25000" dirty="0" smtClean="0"/>
              <a:t>p</a:t>
            </a:r>
            <a:r>
              <a:rPr lang="en-US" sz="1600" dirty="0" smtClean="0"/>
              <a:t>, </a:t>
            </a:r>
            <a:r>
              <a:rPr lang="en-US" sz="1600" dirty="0" err="1" smtClean="0"/>
              <a:t>z</a:t>
            </a:r>
            <a:r>
              <a:rPr lang="en-US" sz="1600" baseline="-25000" dirty="0" err="1" smtClean="0"/>
              <a:t>e</a:t>
            </a:r>
            <a:r>
              <a:rPr lang="en-US" sz="1600" dirty="0" smtClean="0"/>
              <a:t>, z</a:t>
            </a:r>
            <a:r>
              <a:rPr lang="en-US" sz="1600" baseline="-25000" dirty="0" smtClean="0"/>
              <a:t>c </a:t>
            </a:r>
            <a:r>
              <a:rPr lang="en-US" sz="1600" dirty="0" smtClean="0"/>
              <a:t>:=0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52400" y="2971800"/>
            <a:ext cx="17439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cont x :=  x</a:t>
            </a:r>
            <a:r>
              <a:rPr lang="en-US" sz="1600" baseline="-25000" dirty="0" smtClean="0"/>
              <a:t>0</a:t>
            </a:r>
            <a:r>
              <a:rPr lang="en-US" sz="1600" dirty="0" smtClean="0"/>
              <a:t>, y := y</a:t>
            </a:r>
            <a:r>
              <a:rPr lang="en-US" sz="1600" baseline="-25000" dirty="0" smtClean="0"/>
              <a:t>0</a:t>
            </a:r>
            <a:endParaRPr lang="en-US" sz="1600" dirty="0"/>
          </a:p>
        </p:txBody>
      </p:sp>
      <p:sp>
        <p:nvSpPr>
          <p:cNvPr id="22" name="TextBox 21"/>
          <p:cNvSpPr txBox="1"/>
          <p:nvPr/>
        </p:nvSpPr>
        <p:spPr>
          <a:xfrm>
            <a:off x="152400" y="3352800"/>
            <a:ext cx="20799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real e</a:t>
            </a:r>
            <a:r>
              <a:rPr lang="en-US" sz="1600" baseline="-25000" dirty="0" smtClean="0"/>
              <a:t>1</a:t>
            </a:r>
            <a:r>
              <a:rPr lang="en-US" sz="1600" dirty="0" smtClean="0"/>
              <a:t>, e</a:t>
            </a:r>
            <a:r>
              <a:rPr lang="en-US" sz="1600" baseline="-25000" dirty="0" smtClean="0"/>
              <a:t>2</a:t>
            </a:r>
            <a:r>
              <a:rPr lang="en-US" sz="1600" dirty="0" smtClean="0"/>
              <a:t> := e</a:t>
            </a:r>
            <a:r>
              <a:rPr lang="en-US" sz="1600" baseline="-25000" dirty="0" smtClean="0"/>
              <a:t>0</a:t>
            </a:r>
            <a:r>
              <a:rPr lang="en-US" sz="1600" dirty="0" smtClean="0"/>
              <a:t>; </a:t>
            </a:r>
            <a:r>
              <a:rPr lang="en-US" sz="1600" dirty="0" smtClean="0">
                <a:latin typeface="Symbol" pitchFamily="18" charset="2"/>
              </a:rPr>
              <a:t>q</a:t>
            </a:r>
            <a:r>
              <a:rPr lang="en-US" sz="1600" dirty="0" smtClean="0"/>
              <a:t> := </a:t>
            </a:r>
            <a:r>
              <a:rPr lang="en-US" sz="1600" dirty="0" smtClean="0">
                <a:latin typeface="Symbol" pitchFamily="18" charset="2"/>
              </a:rPr>
              <a:t>q</a:t>
            </a:r>
            <a:r>
              <a:rPr lang="en-US" sz="1600" baseline="-25000" dirty="0" smtClean="0"/>
              <a:t>0</a:t>
            </a:r>
            <a:endParaRPr lang="en-US" sz="1600" baseline="-25000" dirty="0"/>
          </a:p>
        </p:txBody>
      </p:sp>
      <p:sp>
        <p:nvSpPr>
          <p:cNvPr id="25" name="Rounded Rectangle 24"/>
          <p:cNvSpPr/>
          <p:nvPr/>
        </p:nvSpPr>
        <p:spPr>
          <a:xfrm>
            <a:off x="2362200" y="2286000"/>
            <a:ext cx="3733800" cy="2895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3200400" y="2819400"/>
            <a:ext cx="11896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dx</a:t>
            </a:r>
            <a:r>
              <a:rPr lang="en-US" sz="1600" dirty="0" smtClean="0"/>
              <a:t> = v </a:t>
            </a:r>
            <a:r>
              <a:rPr lang="en-US" sz="1600" dirty="0" err="1" smtClean="0"/>
              <a:t>cos</a:t>
            </a:r>
            <a:r>
              <a:rPr lang="en-US" sz="1600" dirty="0" smtClean="0"/>
              <a:t> </a:t>
            </a:r>
            <a:r>
              <a:rPr lang="en-US" sz="1600" dirty="0" smtClean="0">
                <a:latin typeface="Symbol" pitchFamily="18" charset="2"/>
              </a:rPr>
              <a:t>q</a:t>
            </a:r>
            <a:r>
              <a:rPr lang="en-US" sz="1600" dirty="0" smtClean="0"/>
              <a:t> </a:t>
            </a:r>
            <a:endParaRPr lang="en-US" sz="1600" baseline="-25000" dirty="0"/>
          </a:p>
        </p:txBody>
      </p:sp>
      <p:sp>
        <p:nvSpPr>
          <p:cNvPr id="29" name="TextBox 28"/>
          <p:cNvSpPr txBox="1"/>
          <p:nvPr/>
        </p:nvSpPr>
        <p:spPr>
          <a:xfrm>
            <a:off x="3200400" y="3200400"/>
            <a:ext cx="11544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dy</a:t>
            </a:r>
            <a:r>
              <a:rPr lang="en-US" sz="1600" dirty="0" smtClean="0"/>
              <a:t> = v sin </a:t>
            </a:r>
            <a:r>
              <a:rPr lang="en-US" sz="1600" dirty="0" smtClean="0">
                <a:latin typeface="Symbol" pitchFamily="18" charset="2"/>
              </a:rPr>
              <a:t>q</a:t>
            </a:r>
            <a:r>
              <a:rPr lang="en-US" sz="1600" dirty="0" smtClean="0"/>
              <a:t> </a:t>
            </a:r>
            <a:endParaRPr lang="en-US" sz="1600" baseline="-25000" dirty="0"/>
          </a:p>
        </p:txBody>
      </p:sp>
      <p:sp>
        <p:nvSpPr>
          <p:cNvPr id="30" name="TextBox 29"/>
          <p:cNvSpPr txBox="1"/>
          <p:nvPr/>
        </p:nvSpPr>
        <p:spPr>
          <a:xfrm>
            <a:off x="2895600" y="3810000"/>
            <a:ext cx="24230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z</a:t>
            </a:r>
            <a:r>
              <a:rPr lang="en-US" sz="1600" baseline="-25000" dirty="0" smtClean="0"/>
              <a:t>p</a:t>
            </a:r>
            <a:r>
              <a:rPr lang="en-US" sz="1600" dirty="0" smtClean="0"/>
              <a:t> &lt;= t</a:t>
            </a:r>
            <a:r>
              <a:rPr lang="en-US" sz="1600" baseline="-25000" dirty="0" smtClean="0"/>
              <a:t>p</a:t>
            </a:r>
            <a:r>
              <a:rPr lang="en-US" sz="1600" dirty="0" smtClean="0"/>
              <a:t> &amp; z</a:t>
            </a:r>
            <a:r>
              <a:rPr lang="en-US" sz="1600" baseline="-25000" dirty="0" smtClean="0"/>
              <a:t>c</a:t>
            </a:r>
            <a:r>
              <a:rPr lang="en-US" sz="1600" dirty="0" smtClean="0"/>
              <a:t> &lt;= t</a:t>
            </a:r>
            <a:r>
              <a:rPr lang="en-US" sz="1600" baseline="-25000" dirty="0" smtClean="0"/>
              <a:t>c</a:t>
            </a:r>
            <a:r>
              <a:rPr lang="en-US" sz="1600" dirty="0" smtClean="0"/>
              <a:t> &amp; </a:t>
            </a:r>
            <a:r>
              <a:rPr lang="en-US" sz="1600" dirty="0" err="1" smtClean="0"/>
              <a:t>z</a:t>
            </a:r>
            <a:r>
              <a:rPr lang="en-US" sz="1600" baseline="-25000" dirty="0" err="1" smtClean="0"/>
              <a:t>e</a:t>
            </a:r>
            <a:r>
              <a:rPr lang="en-US" sz="1600" dirty="0" smtClean="0"/>
              <a:t> &lt;= t</a:t>
            </a:r>
            <a:r>
              <a:rPr lang="en-US" sz="1600" baseline="-25000" dirty="0" smtClean="0"/>
              <a:t>e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2971800" y="4419600"/>
            <a:ext cx="16524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~ (x = </a:t>
            </a:r>
            <a:r>
              <a:rPr lang="en-US" sz="1600" dirty="0" err="1" smtClean="0"/>
              <a:t>x</a:t>
            </a:r>
            <a:r>
              <a:rPr lang="en-US" sz="1600" baseline="-25000" dirty="0" err="1" smtClean="0"/>
              <a:t>f</a:t>
            </a:r>
            <a:r>
              <a:rPr lang="en-US" sz="1600" dirty="0" smtClean="0"/>
              <a:t>  &amp; y = </a:t>
            </a:r>
            <a:r>
              <a:rPr lang="en-US" sz="1600" dirty="0" err="1" smtClean="0"/>
              <a:t>y</a:t>
            </a:r>
            <a:r>
              <a:rPr lang="en-US" sz="1600" baseline="-25000" dirty="0" err="1" smtClean="0"/>
              <a:t>f</a:t>
            </a:r>
            <a:r>
              <a:rPr lang="en-US" sz="1600" baseline="-25000" dirty="0" smtClean="0"/>
              <a:t> </a:t>
            </a:r>
            <a:r>
              <a:rPr lang="en-US" sz="1600" dirty="0" smtClean="0"/>
              <a:t>) </a:t>
            </a:r>
            <a:endParaRPr lang="en-US" sz="1600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6096000" y="3810000"/>
            <a:ext cx="1447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7543800" y="3352800"/>
            <a:ext cx="1219200" cy="990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6172200" y="3429000"/>
            <a:ext cx="13478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 = x</a:t>
            </a:r>
            <a:r>
              <a:rPr lang="en-US" sz="1600" baseline="-25000" dirty="0" smtClean="0"/>
              <a:t>f</a:t>
            </a:r>
            <a:r>
              <a:rPr lang="en-US" sz="1600" dirty="0" smtClean="0"/>
              <a:t>  &amp; y = y</a:t>
            </a:r>
            <a:r>
              <a:rPr lang="en-US" sz="1600" baseline="-25000" dirty="0" smtClean="0"/>
              <a:t>f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7620000" y="3581400"/>
            <a:ext cx="10759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dx</a:t>
            </a:r>
            <a:r>
              <a:rPr lang="en-US" sz="1600" dirty="0" smtClean="0"/>
              <a:t> = </a:t>
            </a:r>
            <a:r>
              <a:rPr lang="en-US" sz="1600" dirty="0" err="1" smtClean="0"/>
              <a:t>dy</a:t>
            </a:r>
            <a:r>
              <a:rPr lang="en-US" sz="1600" dirty="0" smtClean="0"/>
              <a:t> = 0</a:t>
            </a:r>
            <a:endParaRPr lang="en-US" sz="1600" baseline="-25000" dirty="0"/>
          </a:p>
        </p:txBody>
      </p:sp>
      <p:sp>
        <p:nvSpPr>
          <p:cNvPr id="42" name="Arc 41"/>
          <p:cNvSpPr/>
          <p:nvPr/>
        </p:nvSpPr>
        <p:spPr>
          <a:xfrm>
            <a:off x="2209800" y="1981200"/>
            <a:ext cx="533400" cy="685800"/>
          </a:xfrm>
          <a:prstGeom prst="arc">
            <a:avLst>
              <a:gd name="adj1" fmla="val 6264878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1828800" y="1600200"/>
            <a:ext cx="2773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 z</a:t>
            </a:r>
            <a:r>
              <a:rPr lang="en-US" sz="1600" baseline="-25000" dirty="0" smtClean="0"/>
              <a:t>c</a:t>
            </a:r>
            <a:r>
              <a:rPr lang="en-US" sz="1600" dirty="0" smtClean="0"/>
              <a:t> = t</a:t>
            </a:r>
            <a:r>
              <a:rPr lang="en-US" sz="1600" baseline="-25000" dirty="0" smtClean="0"/>
              <a:t>c</a:t>
            </a:r>
            <a:r>
              <a:rPr lang="en-US" sz="1600" dirty="0" smtClean="0"/>
              <a:t>  </a:t>
            </a:r>
            <a:r>
              <a:rPr lang="en-US" sz="1600" dirty="0" smtClean="0">
                <a:sym typeface="Wingdings" pitchFamily="2" charset="2"/>
              </a:rPr>
              <a:t> out ! (e1, e2); z</a:t>
            </a:r>
            <a:r>
              <a:rPr lang="en-US" sz="1600" baseline="-25000" dirty="0" smtClean="0">
                <a:sym typeface="Wingdings" pitchFamily="2" charset="2"/>
              </a:rPr>
              <a:t>c</a:t>
            </a:r>
            <a:r>
              <a:rPr lang="en-US" sz="1600" dirty="0" smtClean="0">
                <a:sym typeface="Wingdings" pitchFamily="2" charset="2"/>
              </a:rPr>
              <a:t> := 0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46" name="Arc 45"/>
          <p:cNvSpPr/>
          <p:nvPr/>
        </p:nvSpPr>
        <p:spPr>
          <a:xfrm flipV="1">
            <a:off x="2209800" y="4800600"/>
            <a:ext cx="533400" cy="685800"/>
          </a:xfrm>
          <a:prstGeom prst="arc">
            <a:avLst>
              <a:gd name="adj1" fmla="val 6264878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rc 47"/>
          <p:cNvSpPr/>
          <p:nvPr/>
        </p:nvSpPr>
        <p:spPr>
          <a:xfrm flipH="1">
            <a:off x="5715000" y="1981200"/>
            <a:ext cx="533400" cy="685800"/>
          </a:xfrm>
          <a:prstGeom prst="arc">
            <a:avLst>
              <a:gd name="adj1" fmla="val 6264878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c 49"/>
          <p:cNvSpPr/>
          <p:nvPr/>
        </p:nvSpPr>
        <p:spPr>
          <a:xfrm flipH="1" flipV="1">
            <a:off x="5715000" y="4800600"/>
            <a:ext cx="533400" cy="685800"/>
          </a:xfrm>
          <a:prstGeom prst="arc">
            <a:avLst>
              <a:gd name="adj1" fmla="val 6264878"/>
              <a:gd name="adj2" fmla="val 0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410200" y="1600200"/>
            <a:ext cx="32926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 z</a:t>
            </a:r>
            <a:r>
              <a:rPr lang="en-US" sz="1600" baseline="-25000" dirty="0" smtClean="0"/>
              <a:t>p</a:t>
            </a:r>
            <a:r>
              <a:rPr lang="en-US" sz="1600" dirty="0" smtClean="0"/>
              <a:t> = t</a:t>
            </a:r>
            <a:r>
              <a:rPr lang="en-US" sz="1600" baseline="-25000" dirty="0" smtClean="0"/>
              <a:t>p</a:t>
            </a:r>
            <a:r>
              <a:rPr lang="en-US" sz="1600" dirty="0" smtClean="0"/>
              <a:t>  </a:t>
            </a:r>
            <a:r>
              <a:rPr lang="en-US" sz="1600" dirty="0" smtClean="0">
                <a:sym typeface="Wingdings" pitchFamily="2" charset="2"/>
              </a:rPr>
              <a:t> </a:t>
            </a:r>
            <a:r>
              <a:rPr lang="en-US" sz="1600" dirty="0" smtClean="0">
                <a:latin typeface="Symbol" pitchFamily="18" charset="2"/>
                <a:sym typeface="Wingdings" pitchFamily="2" charset="2"/>
              </a:rPr>
              <a:t>q</a:t>
            </a:r>
            <a:r>
              <a:rPr lang="en-US" sz="1600" dirty="0" smtClean="0">
                <a:sym typeface="Wingdings" pitchFamily="2" charset="2"/>
              </a:rPr>
              <a:t> := plan(x,y,e1,e2); z</a:t>
            </a:r>
            <a:r>
              <a:rPr lang="en-US" sz="1600" baseline="-25000" dirty="0" smtClean="0">
                <a:sym typeface="Wingdings" pitchFamily="2" charset="2"/>
              </a:rPr>
              <a:t>p</a:t>
            </a:r>
            <a:r>
              <a:rPr lang="en-US" sz="1600" dirty="0" smtClean="0">
                <a:sym typeface="Wingdings" pitchFamily="2" charset="2"/>
              </a:rPr>
              <a:t> := 0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52" name="TextBox 51"/>
          <p:cNvSpPr txBox="1"/>
          <p:nvPr/>
        </p:nvSpPr>
        <p:spPr>
          <a:xfrm>
            <a:off x="6324600" y="5257800"/>
            <a:ext cx="16912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 </a:t>
            </a:r>
            <a:r>
              <a:rPr lang="en-US" sz="1600" dirty="0" err="1" smtClean="0"/>
              <a:t>z</a:t>
            </a:r>
            <a:r>
              <a:rPr lang="en-US" sz="1600" baseline="-25000" dirty="0" err="1" smtClean="0"/>
              <a:t>e</a:t>
            </a:r>
            <a:r>
              <a:rPr lang="en-US" sz="1600" dirty="0" smtClean="0"/>
              <a:t> = t</a:t>
            </a:r>
            <a:r>
              <a:rPr lang="en-US" sz="1600" baseline="-25000" dirty="0" smtClean="0"/>
              <a:t>e</a:t>
            </a:r>
            <a:r>
              <a:rPr lang="en-US" sz="1600" dirty="0" smtClean="0"/>
              <a:t>  </a:t>
            </a:r>
            <a:r>
              <a:rPr lang="en-US" sz="1600" dirty="0" smtClean="0">
                <a:sym typeface="Wingdings" pitchFamily="2" charset="2"/>
              </a:rPr>
              <a:t>  </a:t>
            </a:r>
            <a:r>
              <a:rPr lang="en-US" sz="1600" dirty="0" err="1" smtClean="0">
                <a:sym typeface="Wingdings" pitchFamily="2" charset="2"/>
              </a:rPr>
              <a:t>z</a:t>
            </a:r>
            <a:r>
              <a:rPr lang="en-US" sz="1600" baseline="-25000" dirty="0" err="1" smtClean="0">
                <a:sym typeface="Wingdings" pitchFamily="2" charset="2"/>
              </a:rPr>
              <a:t>e</a:t>
            </a:r>
            <a:r>
              <a:rPr lang="en-US" sz="1600" dirty="0" smtClean="0">
                <a:sym typeface="Wingdings" pitchFamily="2" charset="2"/>
              </a:rPr>
              <a:t> := 0;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55" name="TextBox 54"/>
          <p:cNvSpPr txBox="1"/>
          <p:nvPr/>
        </p:nvSpPr>
        <p:spPr>
          <a:xfrm>
            <a:off x="4495800" y="5562600"/>
            <a:ext cx="43361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e</a:t>
            </a:r>
            <a:r>
              <a:rPr lang="en-US" baseline="-25000" dirty="0" smtClean="0"/>
              <a:t>1</a:t>
            </a:r>
            <a:r>
              <a:rPr lang="en-US" dirty="0" smtClean="0"/>
              <a:t> := min( e</a:t>
            </a:r>
            <a:r>
              <a:rPr lang="en-US" baseline="-25000" dirty="0" smtClean="0"/>
              <a:t>1</a:t>
            </a:r>
            <a:r>
              <a:rPr lang="en-US" dirty="0" smtClean="0"/>
              <a:t>, r</a:t>
            </a:r>
            <a:r>
              <a:rPr lang="en-US" baseline="-25000" dirty="0" smtClean="0"/>
              <a:t>1</a:t>
            </a:r>
            <a:r>
              <a:rPr lang="en-US" dirty="0" smtClean="0"/>
              <a:t> + a(dist((</a:t>
            </a:r>
            <a:r>
              <a:rPr lang="en-US" dirty="0" err="1" smtClean="0"/>
              <a:t>x,y</a:t>
            </a:r>
            <a:r>
              <a:rPr lang="en-US" dirty="0" smtClean="0"/>
              <a:t>), (x</a:t>
            </a:r>
            <a:r>
              <a:rPr lang="en-US" baseline="-25000" dirty="0" smtClean="0"/>
              <a:t>o1</a:t>
            </a:r>
            <a:r>
              <a:rPr lang="en-US" dirty="0" smtClean="0"/>
              <a:t>,y</a:t>
            </a:r>
            <a:r>
              <a:rPr lang="en-US" baseline="-25000" dirty="0" smtClean="0"/>
              <a:t>o1</a:t>
            </a:r>
            <a:r>
              <a:rPr lang="en-US" dirty="0" smtClean="0"/>
              <a:t>)) –r</a:t>
            </a:r>
            <a:r>
              <a:rPr lang="en-US" baseline="-25000" dirty="0" smtClean="0"/>
              <a:t>1</a:t>
            </a:r>
            <a:r>
              <a:rPr lang="en-US" dirty="0" smtClean="0"/>
              <a:t>);</a:t>
            </a:r>
          </a:p>
          <a:p>
            <a:r>
              <a:rPr lang="en-US" dirty="0" smtClean="0"/>
              <a:t>   e</a:t>
            </a:r>
            <a:r>
              <a:rPr lang="en-US" baseline="-25000" dirty="0" smtClean="0"/>
              <a:t>2</a:t>
            </a:r>
            <a:r>
              <a:rPr lang="en-US" dirty="0" smtClean="0"/>
              <a:t> := min( e</a:t>
            </a:r>
            <a:r>
              <a:rPr lang="en-US" baseline="-25000" dirty="0" smtClean="0"/>
              <a:t>2</a:t>
            </a:r>
            <a:r>
              <a:rPr lang="en-US" dirty="0" smtClean="0"/>
              <a:t>, r</a:t>
            </a:r>
            <a:r>
              <a:rPr lang="en-US" baseline="-25000" dirty="0" smtClean="0"/>
              <a:t>2</a:t>
            </a:r>
            <a:r>
              <a:rPr lang="en-US" dirty="0" smtClean="0"/>
              <a:t> + a(dist((</a:t>
            </a:r>
            <a:r>
              <a:rPr lang="en-US" dirty="0" err="1" smtClean="0"/>
              <a:t>x,y</a:t>
            </a:r>
            <a:r>
              <a:rPr lang="en-US" dirty="0" smtClean="0"/>
              <a:t>), (x</a:t>
            </a:r>
            <a:r>
              <a:rPr lang="en-US" baseline="-25000" dirty="0" smtClean="0"/>
              <a:t>o2</a:t>
            </a:r>
            <a:r>
              <a:rPr lang="en-US" dirty="0" smtClean="0"/>
              <a:t>,y</a:t>
            </a:r>
            <a:r>
              <a:rPr lang="en-US" baseline="-25000" dirty="0" smtClean="0"/>
              <a:t>o2</a:t>
            </a:r>
            <a:r>
              <a:rPr lang="en-US" dirty="0" smtClean="0"/>
              <a:t>)) –r</a:t>
            </a:r>
            <a:r>
              <a:rPr lang="en-US" baseline="-25000" dirty="0" smtClean="0"/>
              <a:t>2</a:t>
            </a:r>
            <a:r>
              <a:rPr lang="en-US" dirty="0" smtClean="0"/>
              <a:t>);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0" y="5486400"/>
            <a:ext cx="44240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 </a:t>
            </a:r>
            <a:r>
              <a:rPr lang="en-US" sz="1600" dirty="0" smtClean="0">
                <a:sym typeface="Wingdings" pitchFamily="2" charset="2"/>
              </a:rPr>
              <a:t>in? (e1’, e2’)  e1 := min(e1,e1’); e2:=min(e2,e2’)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grpSp>
        <p:nvGrpSpPr>
          <p:cNvPr id="39" name="Group 3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65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849342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21" grpId="0"/>
      <p:bldP spid="22" grpId="0"/>
      <p:bldP spid="25" grpId="0" animBg="1"/>
      <p:bldP spid="27" grpId="0"/>
      <p:bldP spid="29" grpId="0"/>
      <p:bldP spid="30" grpId="0"/>
      <p:bldP spid="31" grpId="0"/>
      <p:bldP spid="35" grpId="0" animBg="1"/>
      <p:bldP spid="36" grpId="0"/>
      <p:bldP spid="37" grpId="0"/>
      <p:bldP spid="42" grpId="0" animBg="1"/>
      <p:bldP spid="45" grpId="0"/>
      <p:bldP spid="46" grpId="0" animBg="1"/>
      <p:bldP spid="48" grpId="0" animBg="1"/>
      <p:bldP spid="50" grpId="0" animBg="1"/>
      <p:bldP spid="51" grpId="0"/>
      <p:bldP spid="52" grpId="0"/>
      <p:bldP spid="55" grpId="0"/>
      <p:bldP spid="5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Analysis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305800" cy="4906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Key system parameters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How often should a robot communicate?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How often should a robot execute planning algorithm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How often should a robot execute image processing algorithm to update obstacle estimates?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Design-space exploration: Choose values of t</a:t>
            </a:r>
            <a:r>
              <a:rPr lang="en-US" sz="2000" baseline="-25000" dirty="0" smtClean="0">
                <a:latin typeface="Comic Sans MS" pitchFamily="66" charset="0"/>
              </a:rPr>
              <a:t>c</a:t>
            </a:r>
            <a:r>
              <a:rPr lang="en-US" sz="2000" dirty="0" smtClean="0">
                <a:latin typeface="Comic Sans MS" pitchFamily="66" charset="0"/>
              </a:rPr>
              <a:t>, t</a:t>
            </a:r>
            <a:r>
              <a:rPr lang="en-US" sz="2000" baseline="-25000" dirty="0" smtClean="0">
                <a:latin typeface="Comic Sans MS" pitchFamily="66" charset="0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, t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Reduce distance travelled, but also account for costs of communication/computation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Symbolic analysis beyond the scope of current tools, so need to run multiple simulations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7587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Illustrative Execution: No Communication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12" name="Content Placeholder 11"/>
          <p:cNvGraphicFramePr>
            <a:graphicFrameLocks noChangeAspect="1"/>
          </p:cNvGraphicFramePr>
          <p:nvPr>
            <p:ph idx="1"/>
          </p:nvPr>
        </p:nvGraphicFramePr>
        <p:xfrm>
          <a:off x="-2590800" y="990600"/>
          <a:ext cx="10277877" cy="5029200"/>
        </p:xfrm>
        <a:graphic>
          <a:graphicData uri="http://schemas.openxmlformats.org/presentationml/2006/ole">
            <p:oleObj spid="_x0000_s68611" name="Acrobat Document" r:id="rId3" imgW="19640285" imgH="9610657" progId="AcroExch.Document.7">
              <p:embed/>
            </p:oleObj>
          </a:graphicData>
        </a:graphic>
      </p:graphicFrame>
      <p:sp>
        <p:nvSpPr>
          <p:cNvPr id="13" name="Rectangle 12"/>
          <p:cNvSpPr/>
          <p:nvPr/>
        </p:nvSpPr>
        <p:spPr>
          <a:xfrm>
            <a:off x="-1447800" y="838200"/>
            <a:ext cx="3962400" cy="510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52400" y="4876800"/>
            <a:ext cx="27276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 Distance travelled by R = 8.81 </a:t>
            </a:r>
            <a:endParaRPr lang="en-US" sz="16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8612" name="Acrobat Document" r:id="rId5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Executions of Thermostat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1689969" y="2358779"/>
            <a:ext cx="80324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4366669" y="2156080"/>
            <a:ext cx="246195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2493211" y="1352163"/>
            <a:ext cx="1905000" cy="1525855"/>
            <a:chOff x="1752600" y="2969945"/>
            <a:chExt cx="1905000" cy="1525855"/>
          </a:xfrm>
        </p:grpSpPr>
        <p:sp>
          <p:nvSpPr>
            <p:cNvPr id="75" name="TextBox 74"/>
            <p:cNvSpPr txBox="1"/>
            <p:nvPr/>
          </p:nvSpPr>
          <p:spPr>
            <a:xfrm>
              <a:off x="2362200" y="2969945"/>
              <a:ext cx="4739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off</a:t>
              </a:r>
              <a:endParaRPr lang="en-US" sz="2000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752600" y="3418069"/>
              <a:ext cx="1905000" cy="107773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828619" y="1352163"/>
            <a:ext cx="1905000" cy="1525855"/>
            <a:chOff x="1752600" y="2969945"/>
            <a:chExt cx="1905000" cy="1525855"/>
          </a:xfrm>
        </p:grpSpPr>
        <p:sp>
          <p:nvSpPr>
            <p:cNvPr id="40" name="TextBox 39"/>
            <p:cNvSpPr txBox="1"/>
            <p:nvPr/>
          </p:nvSpPr>
          <p:spPr>
            <a:xfrm>
              <a:off x="2372170" y="2969945"/>
              <a:ext cx="4539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on</a:t>
              </a:r>
              <a:endParaRPr lang="en-US" sz="2000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1752600" y="3418069"/>
              <a:ext cx="1905000" cy="107773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3" name="Straight Arrow Connector 42"/>
          <p:cNvCxnSpPr/>
          <p:nvPr/>
        </p:nvCxnSpPr>
        <p:spPr>
          <a:xfrm>
            <a:off x="4366669" y="2558655"/>
            <a:ext cx="246195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271525" y="3311010"/>
            <a:ext cx="55043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Initial state = (off, T</a:t>
            </a:r>
            <a:r>
              <a:rPr lang="en-US" sz="2000" baseline="-25000" dirty="0" smtClean="0"/>
              <a:t>0</a:t>
            </a:r>
            <a:r>
              <a:rPr lang="en-US" sz="2000" dirty="0"/>
              <a:t>) with T</a:t>
            </a:r>
            <a:r>
              <a:rPr lang="en-US" sz="2000" baseline="-25000" dirty="0"/>
              <a:t>0</a:t>
            </a:r>
            <a:r>
              <a:rPr lang="en-US" sz="2000" dirty="0" smtClean="0"/>
              <a:t>  in the interval [60,70]</a:t>
            </a:r>
            <a:endParaRPr lang="en-US" sz="2000" dirty="0"/>
          </a:p>
        </p:txBody>
      </p:sp>
      <p:sp>
        <p:nvSpPr>
          <p:cNvPr id="46" name="TextBox 45"/>
          <p:cNvSpPr txBox="1"/>
          <p:nvPr/>
        </p:nvSpPr>
        <p:spPr>
          <a:xfrm>
            <a:off x="271525" y="3901867"/>
            <a:ext cx="70756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During a timed transition, T decreases continuously: </a:t>
            </a:r>
            <a:r>
              <a:rPr lang="en-US" sz="2000" b="1" dirty="0" smtClean="0"/>
              <a:t>T</a:t>
            </a:r>
            <a:r>
              <a:rPr lang="en-US" sz="2000" dirty="0" smtClean="0"/>
              <a:t>(t) = T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– k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t</a:t>
            </a:r>
            <a:endParaRPr lang="en-US" sz="2000" dirty="0"/>
          </a:p>
        </p:txBody>
      </p:sp>
      <p:sp>
        <p:nvSpPr>
          <p:cNvPr id="47" name="TextBox 46"/>
          <p:cNvSpPr txBox="1"/>
          <p:nvPr/>
        </p:nvSpPr>
        <p:spPr>
          <a:xfrm>
            <a:off x="271525" y="4387388"/>
            <a:ext cx="86178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Mode-switch to on enabled when T &lt;= 62, and must happen before T reaches 60 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97241" y="1800287"/>
            <a:ext cx="2090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c</a:t>
            </a:r>
            <a:r>
              <a:rPr lang="en-US" sz="2000" dirty="0" err="1" smtClean="0"/>
              <a:t>ont</a:t>
            </a:r>
            <a:r>
              <a:rPr lang="en-US" sz="2000" dirty="0" smtClean="0"/>
              <a:t> 60 &lt;= T &lt;= 70</a:t>
            </a:r>
            <a:endParaRPr lang="en-US" sz="2000" dirty="0"/>
          </a:p>
        </p:txBody>
      </p:sp>
      <p:sp>
        <p:nvSpPr>
          <p:cNvPr id="52" name="TextBox 51"/>
          <p:cNvSpPr txBox="1"/>
          <p:nvPr/>
        </p:nvSpPr>
        <p:spPr>
          <a:xfrm>
            <a:off x="4960290" y="1741806"/>
            <a:ext cx="12747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(T &lt;= 62) ?</a:t>
            </a:r>
            <a:endParaRPr lang="en-US" sz="2000" dirty="0"/>
          </a:p>
        </p:txBody>
      </p:sp>
      <p:sp>
        <p:nvSpPr>
          <p:cNvPr id="53" name="TextBox 52"/>
          <p:cNvSpPr txBox="1"/>
          <p:nvPr/>
        </p:nvSpPr>
        <p:spPr>
          <a:xfrm>
            <a:off x="4960290" y="2565612"/>
            <a:ext cx="12747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(T &gt;= 68) ?</a:t>
            </a:r>
            <a:endParaRPr lang="en-US" sz="2000" dirty="0"/>
          </a:p>
        </p:txBody>
      </p:sp>
      <p:sp>
        <p:nvSpPr>
          <p:cNvPr id="54" name="TextBox 53"/>
          <p:cNvSpPr txBox="1"/>
          <p:nvPr/>
        </p:nvSpPr>
        <p:spPr>
          <a:xfrm>
            <a:off x="2886904" y="1939042"/>
            <a:ext cx="970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dT</a:t>
            </a:r>
            <a:r>
              <a:rPr lang="en-US" sz="2000" dirty="0" smtClean="0"/>
              <a:t> = -k</a:t>
            </a:r>
            <a:r>
              <a:rPr lang="en-US" sz="2000" baseline="-25000" dirty="0" smtClean="0"/>
              <a:t>2</a:t>
            </a:r>
            <a:endParaRPr lang="en-US" sz="2000" baseline="-25000" dirty="0"/>
          </a:p>
        </p:txBody>
      </p:sp>
      <p:sp>
        <p:nvSpPr>
          <p:cNvPr id="62" name="TextBox 61"/>
          <p:cNvSpPr txBox="1"/>
          <p:nvPr/>
        </p:nvSpPr>
        <p:spPr>
          <a:xfrm>
            <a:off x="6920947" y="1958669"/>
            <a:ext cx="1720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dT</a:t>
            </a:r>
            <a:r>
              <a:rPr lang="en-US" sz="2000" dirty="0" smtClean="0"/>
              <a:t> = k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(70 – T)</a:t>
            </a:r>
            <a:endParaRPr lang="en-US" sz="2000" dirty="0"/>
          </a:p>
        </p:txBody>
      </p:sp>
      <p:sp>
        <p:nvSpPr>
          <p:cNvPr id="63" name="TextBox 62"/>
          <p:cNvSpPr txBox="1"/>
          <p:nvPr/>
        </p:nvSpPr>
        <p:spPr>
          <a:xfrm>
            <a:off x="271525" y="4833665"/>
            <a:ext cx="87200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As time elapses in mode on, T increases according to </a:t>
            </a:r>
            <a:r>
              <a:rPr lang="en-US" sz="2000" b="1" dirty="0" smtClean="0"/>
              <a:t>T</a:t>
            </a:r>
            <a:r>
              <a:rPr lang="en-US" sz="2000" dirty="0" smtClean="0"/>
              <a:t>(t) = 70 – (70 – T*) e </a:t>
            </a:r>
            <a:r>
              <a:rPr lang="en-US" sz="2000" baseline="30000" dirty="0" smtClean="0"/>
              <a:t>–k1(t-t*)</a:t>
            </a:r>
            <a:r>
              <a:rPr lang="en-US" sz="2000" dirty="0" smtClean="0"/>
              <a:t>,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t*, T*: time and temperature upon entry to mode on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901330" y="2477384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 &gt;= 60</a:t>
            </a:r>
            <a:endParaRPr lang="en-US" sz="2000" baseline="-25000" dirty="0"/>
          </a:p>
        </p:txBody>
      </p:sp>
      <p:sp>
        <p:nvSpPr>
          <p:cNvPr id="65" name="TextBox 64"/>
          <p:cNvSpPr txBox="1"/>
          <p:nvPr/>
        </p:nvSpPr>
        <p:spPr>
          <a:xfrm>
            <a:off x="7204532" y="2429729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 </a:t>
            </a:r>
            <a:r>
              <a:rPr lang="en-US" sz="2000" dirty="0"/>
              <a:t>&lt;</a:t>
            </a:r>
            <a:r>
              <a:rPr lang="en-US" sz="2000" dirty="0" smtClean="0"/>
              <a:t>= 70</a:t>
            </a:r>
            <a:endParaRPr lang="en-US" sz="2000" baseline="-25000" dirty="0"/>
          </a:p>
        </p:txBody>
      </p:sp>
      <p:sp>
        <p:nvSpPr>
          <p:cNvPr id="26" name="TextBox 25"/>
          <p:cNvSpPr txBox="1"/>
          <p:nvPr/>
        </p:nvSpPr>
        <p:spPr>
          <a:xfrm>
            <a:off x="271525" y="5714041"/>
            <a:ext cx="86178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Mode-switch to off enabled when T &gt;= 68, and must happen before T reaches 70 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1506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552323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6" grpId="0"/>
      <p:bldP spid="47" grpId="0"/>
      <p:bldP spid="63" grpId="0"/>
      <p:bldP spid="2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Illustrative Execution: No Communication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12" name="Content Placeholder 11"/>
          <p:cNvGraphicFramePr>
            <a:graphicFrameLocks noChangeAspect="1"/>
          </p:cNvGraphicFramePr>
          <p:nvPr>
            <p:ph idx="1"/>
          </p:nvPr>
        </p:nvGraphicFramePr>
        <p:xfrm>
          <a:off x="685800" y="990600"/>
          <a:ext cx="10277877" cy="5029200"/>
        </p:xfrm>
        <a:graphic>
          <a:graphicData uri="http://schemas.openxmlformats.org/presentationml/2006/ole">
            <p:oleObj spid="_x0000_s69635" name="Acrobat Document" r:id="rId3" imgW="19640285" imgH="9610657" progId="AcroExch.Document.7">
              <p:embed/>
            </p:oleObj>
          </a:graphicData>
        </a:graphic>
      </p:graphicFrame>
      <p:sp>
        <p:nvSpPr>
          <p:cNvPr id="13" name="Rectangle 12"/>
          <p:cNvSpPr/>
          <p:nvPr/>
        </p:nvSpPr>
        <p:spPr>
          <a:xfrm>
            <a:off x="5791200" y="990600"/>
            <a:ext cx="3962400" cy="510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715000" y="5105400"/>
            <a:ext cx="27276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 Distance travelled by R = 8.64 </a:t>
            </a:r>
            <a:endParaRPr lang="en-US" sz="16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9636" name="Acrobat Document" r:id="rId5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Hybrid Systems Wrap-up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305800" cy="4906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Integrated modeling of control, communication, and computation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smtClean="0">
                <a:latin typeface="Comic Sans MS" pitchFamily="66" charset="0"/>
              </a:rPr>
              <a:t>See </a:t>
            </a:r>
            <a:r>
              <a:rPr lang="en-US" sz="2000" smtClean="0">
                <a:latin typeface="Comic Sans MS" pitchFamily="66" charset="0"/>
              </a:rPr>
              <a:t>section 9.2.3</a:t>
            </a:r>
            <a:r>
              <a:rPr lang="en-US" sz="200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for modeling of multi-hop control networks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Not covered: Linear Hybrid Automata (section 9.3)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Restricted continuous dynamics and discrete tests/updates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Symbolic </a:t>
            </a:r>
            <a:r>
              <a:rPr lang="en-US" sz="2000" dirty="0" err="1" smtClean="0">
                <a:latin typeface="Comic Sans MS" pitchFamily="66" charset="0"/>
              </a:rPr>
              <a:t>reachability</a:t>
            </a:r>
            <a:r>
              <a:rPr lang="en-US" sz="2000" dirty="0" smtClean="0">
                <a:latin typeface="Comic Sans MS" pitchFamily="66" charset="0"/>
              </a:rPr>
              <a:t> analysis by representing regions as </a:t>
            </a:r>
            <a:r>
              <a:rPr lang="en-US" sz="2000" dirty="0" err="1" smtClean="0">
                <a:latin typeface="Comic Sans MS" pitchFamily="66" charset="0"/>
              </a:rPr>
              <a:t>polyhedra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0659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381000" y="-1013429"/>
          <a:ext cx="7620000" cy="9082299"/>
        </p:xfrm>
        <a:graphic>
          <a:graphicData uri="http://schemas.openxmlformats.org/presentationml/2006/ole">
            <p:oleObj spid="_x0000_s1026" name="Acrobat Document" r:id="rId3" imgW="5829199" imgH="7543800" progId="AcroExch.Document.7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Simulation Plot of an Execution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28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70629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071513" cy="715962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Modeling a Bouncing Ball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2667000"/>
            <a:ext cx="9136039" cy="31718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Ball dropped from an initial height h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with an initial </a:t>
            </a:r>
            <a:r>
              <a:rPr lang="en-US" sz="2000" dirty="0">
                <a:latin typeface="Comic Sans MS" pitchFamily="66" charset="0"/>
              </a:rPr>
              <a:t>velocity </a:t>
            </a:r>
            <a:r>
              <a:rPr lang="en-US" sz="2000" dirty="0" smtClean="0">
                <a:latin typeface="Comic Sans MS" pitchFamily="66" charset="0"/>
              </a:rPr>
              <a:t>v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Velocity changes according to the differential equation dv/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-g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the ball hits the ground, that is, when height h=0, velocity changes discretely: v := - a v, where 0 &lt; a &lt; 1 is dampening constant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Modeled as a hybrid system: mix of discrete and continuous behaviors!</a:t>
            </a:r>
          </a:p>
        </p:txBody>
      </p:sp>
      <p:pic>
        <p:nvPicPr>
          <p:cNvPr id="1026" name="Picture 2" descr="http://www.angryanimator.com/tut/pic/001_bouncingball/bal04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5268" y="0"/>
            <a:ext cx="4428732" cy="27717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0482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032198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Hybrid Process for Bouncing Ball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511458" y="3818370"/>
            <a:ext cx="803242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161256" y="2674027"/>
            <a:ext cx="538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Fall</a:t>
            </a:r>
            <a:endParaRPr lang="en-US" sz="2000" dirty="0"/>
          </a:p>
        </p:txBody>
      </p:sp>
      <p:sp>
        <p:nvSpPr>
          <p:cNvPr id="10" name="Rounded Rectangle 9"/>
          <p:cNvSpPr/>
          <p:nvPr/>
        </p:nvSpPr>
        <p:spPr>
          <a:xfrm>
            <a:off x="3314700" y="3122151"/>
            <a:ext cx="2552700" cy="137364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30103" y="3322206"/>
            <a:ext cx="21230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c</a:t>
            </a:r>
            <a:r>
              <a:rPr lang="en-US" sz="2000" dirty="0" err="1" smtClean="0"/>
              <a:t>ont</a:t>
            </a:r>
            <a:r>
              <a:rPr lang="en-US" sz="2000" dirty="0" smtClean="0"/>
              <a:t> h := h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, v := v</a:t>
            </a:r>
            <a:r>
              <a:rPr lang="en-US" sz="2000" baseline="-25000" dirty="0" smtClean="0"/>
              <a:t>0</a:t>
            </a:r>
            <a:endParaRPr lang="en-US" sz="2000" baseline="-25000" dirty="0"/>
          </a:p>
        </p:txBody>
      </p:sp>
      <p:sp>
        <p:nvSpPr>
          <p:cNvPr id="12" name="TextBox 11"/>
          <p:cNvSpPr txBox="1"/>
          <p:nvPr/>
        </p:nvSpPr>
        <p:spPr>
          <a:xfrm>
            <a:off x="3708393" y="3260906"/>
            <a:ext cx="1805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dh = v;  dv = - g </a:t>
            </a:r>
            <a:endParaRPr lang="en-US" sz="2000" baseline="-25000" dirty="0"/>
          </a:p>
        </p:txBody>
      </p:sp>
      <p:sp>
        <p:nvSpPr>
          <p:cNvPr id="13" name="TextBox 12"/>
          <p:cNvSpPr txBox="1"/>
          <p:nvPr/>
        </p:nvSpPr>
        <p:spPr>
          <a:xfrm>
            <a:off x="4120408" y="3999303"/>
            <a:ext cx="821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dirty="0" smtClean="0"/>
              <a:t> &gt;= 0</a:t>
            </a:r>
            <a:endParaRPr lang="en-US" sz="2000" baseline="-25000" dirty="0"/>
          </a:p>
        </p:txBody>
      </p:sp>
      <p:sp>
        <p:nvSpPr>
          <p:cNvPr id="3" name="Arc 2"/>
          <p:cNvSpPr/>
          <p:nvPr/>
        </p:nvSpPr>
        <p:spPr>
          <a:xfrm>
            <a:off x="5638800" y="3322206"/>
            <a:ext cx="990600" cy="953697"/>
          </a:xfrm>
          <a:prstGeom prst="arc">
            <a:avLst>
              <a:gd name="adj1" fmla="val 13860826"/>
              <a:gd name="adj2" fmla="val 7632928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094294" y="2756502"/>
            <a:ext cx="27975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 = 0 </a:t>
            </a:r>
            <a:r>
              <a:rPr lang="en-US" sz="2000" dirty="0" smtClean="0">
                <a:sym typeface="Wingdings" panose="05000000000000000000" pitchFamily="2" charset="2"/>
              </a:rPr>
              <a:t> bump ! ; v := -a v</a:t>
            </a:r>
            <a:endParaRPr lang="en-US" sz="2000" baseline="-250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9458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688396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3" grpId="0" animBg="1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066800" y="-762001"/>
          <a:ext cx="7588250" cy="7791393"/>
        </p:xfrm>
        <a:graphic>
          <a:graphicData uri="http://schemas.openxmlformats.org/presentationml/2006/ole">
            <p:oleObj spid="_x0000_s2050" name="Acrobat Document" r:id="rId3" imgW="5829199" imgH="7543800" progId="AcroExch.Document.7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 of the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BouncingBall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process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04800" y="2819400"/>
            <a:ext cx="15007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= 5; v</a:t>
            </a:r>
            <a:r>
              <a:rPr lang="en-US" sz="2000" baseline="-25000" dirty="0" smtClean="0"/>
              <a:t>0  </a:t>
            </a:r>
            <a:r>
              <a:rPr lang="en-US" sz="2000" dirty="0" smtClean="0"/>
              <a:t>= 0</a:t>
            </a:r>
            <a:endParaRPr lang="en-US" sz="20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052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8630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 of Hybrid Process: Syntax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hybrid process HP consists of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An asynchronous process P, where some of the state variables can be type </a:t>
            </a:r>
            <a:r>
              <a:rPr lang="en-US" sz="2000" dirty="0" err="1" smtClean="0">
                <a:latin typeface="Comic Sans MS" pitchFamily="66" charset="0"/>
              </a:rPr>
              <a:t>cont</a:t>
            </a:r>
            <a:r>
              <a:rPr lang="en-US" sz="2000" dirty="0" smtClean="0">
                <a:latin typeface="Comic Sans MS" pitchFamily="66" charset="0"/>
              </a:rPr>
              <a:t> (ranging over real numbers)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 continuous-time invariant CI which is a Boolean expression over the state variables of P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For every output variable y of type </a:t>
            </a:r>
            <a:r>
              <a:rPr lang="en-US" sz="2000" dirty="0" err="1" smtClean="0">
                <a:latin typeface="Comic Sans MS" pitchFamily="66" charset="0"/>
              </a:rPr>
              <a:t>cont</a:t>
            </a:r>
            <a:r>
              <a:rPr lang="en-US" sz="2000" dirty="0" smtClean="0">
                <a:latin typeface="Comic Sans MS" pitchFamily="66" charset="0"/>
              </a:rPr>
              <a:t>, a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-continuous real-valued expression that gives the value of y as a function of state variables and continuous input variables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For every state variable x of type </a:t>
            </a:r>
            <a:r>
              <a:rPr lang="en-US" sz="2000" dirty="0" err="1" smtClean="0">
                <a:latin typeface="Comic Sans MS" pitchFamily="66" charset="0"/>
              </a:rPr>
              <a:t>cont</a:t>
            </a:r>
            <a:r>
              <a:rPr lang="en-US" sz="2000" dirty="0" smtClean="0">
                <a:latin typeface="Comic Sans MS" pitchFamily="66" charset="0"/>
              </a:rPr>
              <a:t>, a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-continuous real-valued expression that gives the rate of change of x as a function of state variables and continuous input variables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Hybrid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3554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389922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24575</TotalTime>
  <Words>3441</Words>
  <Application>Microsoft Office PowerPoint</Application>
  <PresentationFormat>On-screen Show (4:3)</PresentationFormat>
  <Paragraphs>495</Paragraphs>
  <Slides>41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3" baseType="lpstr">
      <vt:lpstr>Office Theme</vt:lpstr>
      <vt:lpstr>Acrobat Document</vt:lpstr>
      <vt:lpstr> Principles of Cyber-Physical Systems  Chapter 9: Hybrid Systems</vt:lpstr>
      <vt:lpstr>Models of Reactive Computation</vt:lpstr>
      <vt:lpstr>Self-Regulating Switching Thermostat</vt:lpstr>
      <vt:lpstr>Executions of Thermostat</vt:lpstr>
      <vt:lpstr>Simulation Plot of an Execution</vt:lpstr>
      <vt:lpstr>Modeling a Bouncing Ball</vt:lpstr>
      <vt:lpstr>Hybrid Process for Bouncing Ball</vt:lpstr>
      <vt:lpstr>Execution of the BouncingBall process</vt:lpstr>
      <vt:lpstr>Definition of Hybrid Process: Syntax</vt:lpstr>
      <vt:lpstr>Definition of Hybrid Process: Semantics</vt:lpstr>
      <vt:lpstr>Executions of Hybrid Processes</vt:lpstr>
      <vt:lpstr>Block Diagrams</vt:lpstr>
      <vt:lpstr>Summary of the Model</vt:lpstr>
      <vt:lpstr>Analysis of Bouncing Ball Model</vt:lpstr>
      <vt:lpstr>Modeling a Bouncing Ball</vt:lpstr>
      <vt:lpstr>Zeno’ Paradox</vt:lpstr>
      <vt:lpstr>Formalization</vt:lpstr>
      <vt:lpstr>Zeno Vs Non-Zeno</vt:lpstr>
      <vt:lpstr>Zeno Processes and Reachability</vt:lpstr>
      <vt:lpstr>Zeno Processes and Reachability</vt:lpstr>
      <vt:lpstr>Making  Bouncing Ball Non-Zeno</vt:lpstr>
      <vt:lpstr>Stability of Hybrid Systems</vt:lpstr>
      <vt:lpstr>Stability of Hybrid Systems</vt:lpstr>
      <vt:lpstr>Design and Modeling of Hybrid Systems</vt:lpstr>
      <vt:lpstr>Model-Based Design and Analysis</vt:lpstr>
      <vt:lpstr>Multi-Robot Coordination</vt:lpstr>
      <vt:lpstr>Path Planning with Obstacle Avoidance</vt:lpstr>
      <vt:lpstr>Path Planning with Obstacle Avoidance</vt:lpstr>
      <vt:lpstr>Modeling Obstacles</vt:lpstr>
      <vt:lpstr>Obstacle Estimation</vt:lpstr>
      <vt:lpstr>Rule for Obstacle Estimation</vt:lpstr>
      <vt:lpstr>Path Planning</vt:lpstr>
      <vt:lpstr>Path Planning</vt:lpstr>
      <vt:lpstr>Communication</vt:lpstr>
      <vt:lpstr>Effect of Coordination</vt:lpstr>
      <vt:lpstr>System of Robots</vt:lpstr>
      <vt:lpstr>Robot Model</vt:lpstr>
      <vt:lpstr>Analysis</vt:lpstr>
      <vt:lpstr>Illustrative Execution: No Communication</vt:lpstr>
      <vt:lpstr>Illustrative Execution: No Communication</vt:lpstr>
      <vt:lpstr>Hybrid Systems Wrap-up</vt:lpstr>
    </vt:vector>
  </TitlesOfParts>
  <Company>University of Pennsylvania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alur</cp:lastModifiedBy>
  <cp:revision>541</cp:revision>
  <dcterms:created xsi:type="dcterms:W3CDTF">2014-01-14T17:55:37Z</dcterms:created>
  <dcterms:modified xsi:type="dcterms:W3CDTF">2015-05-14T14:31:37Z</dcterms:modified>
</cp:coreProperties>
</file>